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79" r:id="rId2"/>
    <p:sldId id="299" r:id="rId3"/>
    <p:sldId id="274" r:id="rId4"/>
    <p:sldId id="298" r:id="rId5"/>
    <p:sldId id="297" r:id="rId6"/>
    <p:sldId id="292" r:id="rId7"/>
    <p:sldId id="281" r:id="rId8"/>
    <p:sldId id="288" r:id="rId9"/>
    <p:sldId id="300" r:id="rId10"/>
    <p:sldId id="290" r:id="rId11"/>
    <p:sldId id="289" r:id="rId12"/>
    <p:sldId id="293" r:id="rId13"/>
    <p:sldId id="291" r:id="rId14"/>
    <p:sldId id="295" r:id="rId15"/>
    <p:sldId id="263" r:id="rId1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D940"/>
    <a:srgbClr val="E6681A"/>
    <a:srgbClr val="13485B"/>
    <a:srgbClr val="E4EA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85"/>
    <p:restoredTop sz="85846" autoAdjust="0"/>
  </p:normalViewPr>
  <p:slideViewPr>
    <p:cSldViewPr snapToGrid="0" snapToObjects="1">
      <p:cViewPr varScale="1">
        <p:scale>
          <a:sx n="104" d="100"/>
          <a:sy n="104" d="100"/>
        </p:scale>
        <p:origin x="63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2DB734E-2E12-40DC-BB1A-433BC0D28DC5}" type="datetimeFigureOut">
              <a:rPr lang="en-US" smtClean="0"/>
              <a:t>11/14/2017</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4374E86-A19A-4159-BF61-05F1D7FA3AA3}" type="slidenum">
              <a:rPr lang="en-US" smtClean="0"/>
              <a:t>‹#›</a:t>
            </a:fld>
            <a:endParaRPr lang="en-US" dirty="0"/>
          </a:p>
        </p:txBody>
      </p:sp>
    </p:spTree>
    <p:extLst>
      <p:ext uri="{BB962C8B-B14F-4D97-AF65-F5344CB8AC3E}">
        <p14:creationId xmlns:p14="http://schemas.microsoft.com/office/powerpoint/2010/main" val="980556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74E86-A19A-4159-BF61-05F1D7FA3AA3}" type="slidenum">
              <a:rPr lang="en-US" smtClean="0"/>
              <a:t>8</a:t>
            </a:fld>
            <a:endParaRPr lang="en-US"/>
          </a:p>
        </p:txBody>
      </p:sp>
    </p:spTree>
    <p:extLst>
      <p:ext uri="{BB962C8B-B14F-4D97-AF65-F5344CB8AC3E}">
        <p14:creationId xmlns:p14="http://schemas.microsoft.com/office/powerpoint/2010/main" val="278452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74E86-A19A-4159-BF61-05F1D7FA3AA3}" type="slidenum">
              <a:rPr lang="en-US" smtClean="0"/>
              <a:t>9</a:t>
            </a:fld>
            <a:endParaRPr lang="en-US"/>
          </a:p>
        </p:txBody>
      </p:sp>
    </p:spTree>
    <p:extLst>
      <p:ext uri="{BB962C8B-B14F-4D97-AF65-F5344CB8AC3E}">
        <p14:creationId xmlns:p14="http://schemas.microsoft.com/office/powerpoint/2010/main" val="2010883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74E86-A19A-4159-BF61-05F1D7FA3AA3}" type="slidenum">
              <a:rPr lang="en-US" smtClean="0"/>
              <a:t>10</a:t>
            </a:fld>
            <a:endParaRPr lang="en-US"/>
          </a:p>
        </p:txBody>
      </p:sp>
    </p:spTree>
    <p:extLst>
      <p:ext uri="{BB962C8B-B14F-4D97-AF65-F5344CB8AC3E}">
        <p14:creationId xmlns:p14="http://schemas.microsoft.com/office/powerpoint/2010/main" val="2678407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74E86-A19A-4159-BF61-05F1D7FA3AA3}" type="slidenum">
              <a:rPr lang="en-US" smtClean="0"/>
              <a:t>11</a:t>
            </a:fld>
            <a:endParaRPr lang="en-US"/>
          </a:p>
        </p:txBody>
      </p:sp>
    </p:spTree>
    <p:extLst>
      <p:ext uri="{BB962C8B-B14F-4D97-AF65-F5344CB8AC3E}">
        <p14:creationId xmlns:p14="http://schemas.microsoft.com/office/powerpoint/2010/main" val="13420496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www.showee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t="6355" b="13409"/>
          <a:stretch/>
        </p:blipFill>
        <p:spPr>
          <a:xfrm>
            <a:off x="365820" y="-38101"/>
            <a:ext cx="11826180" cy="6896101"/>
          </a:xfrm>
          <a:prstGeom prst="rect">
            <a:avLst/>
          </a:prstGeom>
          <a:scene3d>
            <a:camera prst="orthographicFront">
              <a:rot lat="0" lon="0" rev="0"/>
            </a:camera>
            <a:lightRig rig="threePt" dir="t"/>
          </a:scene3d>
        </p:spPr>
      </p:pic>
      <p:sp>
        <p:nvSpPr>
          <p:cNvPr id="19" name="Freeform 18"/>
          <p:cNvSpPr/>
          <p:nvPr userDrawn="1"/>
        </p:nvSpPr>
        <p:spPr>
          <a:xfrm rot="19340334">
            <a:off x="3528621" y="-1271621"/>
            <a:ext cx="956457" cy="9401242"/>
          </a:xfrm>
          <a:custGeom>
            <a:avLst/>
            <a:gdLst>
              <a:gd name="connsiteX0" fmla="*/ 956457 w 956457"/>
              <a:gd name="connsiteY0" fmla="*/ 738197 h 9401242"/>
              <a:gd name="connsiteX1" fmla="*/ 956457 w 956457"/>
              <a:gd name="connsiteY1" fmla="*/ 9401242 h 9401242"/>
              <a:gd name="connsiteX2" fmla="*/ 0 w 956457"/>
              <a:gd name="connsiteY2" fmla="*/ 8663045 h 9401242"/>
              <a:gd name="connsiteX3" fmla="*/ 0 w 956457"/>
              <a:gd name="connsiteY3" fmla="*/ 0 h 9401242"/>
            </a:gdLst>
            <a:ahLst/>
            <a:cxnLst>
              <a:cxn ang="0">
                <a:pos x="connsiteX0" y="connsiteY0"/>
              </a:cxn>
              <a:cxn ang="0">
                <a:pos x="connsiteX1" y="connsiteY1"/>
              </a:cxn>
              <a:cxn ang="0">
                <a:pos x="connsiteX2" y="connsiteY2"/>
              </a:cxn>
              <a:cxn ang="0">
                <a:pos x="connsiteX3" y="connsiteY3"/>
              </a:cxn>
            </a:cxnLst>
            <a:rect l="l" t="t" r="r" b="b"/>
            <a:pathLst>
              <a:path w="956457" h="9401242">
                <a:moveTo>
                  <a:pt x="956457" y="738197"/>
                </a:moveTo>
                <a:lnTo>
                  <a:pt x="956457" y="9401242"/>
                </a:lnTo>
                <a:lnTo>
                  <a:pt x="0" y="8663045"/>
                </a:lnTo>
                <a:lnTo>
                  <a:pt x="0" y="0"/>
                </a:lnTo>
                <a:close/>
              </a:path>
            </a:pathLst>
          </a:custGeom>
          <a:gradFill flip="none" rotWithShape="1">
            <a:gsLst>
              <a:gs pos="95000">
                <a:srgbClr val="676464"/>
              </a:gs>
              <a:gs pos="0">
                <a:schemeClr val="bg1">
                  <a:lumMod val="50000"/>
                  <a:alpha val="0"/>
                </a:schemeClr>
              </a:gs>
              <a:gs pos="100000">
                <a:schemeClr val="tx1">
                  <a:lumMod val="68000"/>
                  <a:lumOff val="32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6" name="Rectangle 15"/>
          <p:cNvSpPr/>
          <p:nvPr userDrawn="1"/>
        </p:nvSpPr>
        <p:spPr>
          <a:xfrm>
            <a:off x="147076" y="152400"/>
            <a:ext cx="11904187" cy="65690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userDrawn="1"/>
        </p:nvSpPr>
        <p:spPr>
          <a:xfrm>
            <a:off x="-5324" y="-1"/>
            <a:ext cx="6737350" cy="6857999"/>
          </a:xfrm>
          <a:custGeom>
            <a:avLst/>
            <a:gdLst>
              <a:gd name="connsiteX0" fmla="*/ 0 w 6737350"/>
              <a:gd name="connsiteY0" fmla="*/ 0 h 6857999"/>
              <a:gd name="connsiteX1" fmla="*/ 1416050 w 6737350"/>
              <a:gd name="connsiteY1" fmla="*/ 0 h 6857999"/>
              <a:gd name="connsiteX2" fmla="*/ 6737350 w 6737350"/>
              <a:gd name="connsiteY2" fmla="*/ 6857999 h 6857999"/>
              <a:gd name="connsiteX3" fmla="*/ 1416050 w 6737350"/>
              <a:gd name="connsiteY3" fmla="*/ 6857999 h 6857999"/>
              <a:gd name="connsiteX4" fmla="*/ 0 w 673735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7350" h="6857999">
                <a:moveTo>
                  <a:pt x="0" y="0"/>
                </a:moveTo>
                <a:lnTo>
                  <a:pt x="1416050" y="0"/>
                </a:lnTo>
                <a:lnTo>
                  <a:pt x="6737350" y="6857999"/>
                </a:lnTo>
                <a:lnTo>
                  <a:pt x="1416050"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itle 1"/>
          <p:cNvSpPr>
            <a:spLocks noGrp="1"/>
          </p:cNvSpPr>
          <p:nvPr>
            <p:ph type="ctrTitle" hasCustomPrompt="1"/>
          </p:nvPr>
        </p:nvSpPr>
        <p:spPr>
          <a:xfrm>
            <a:off x="366191" y="4584356"/>
            <a:ext cx="5371070" cy="687153"/>
          </a:xfrm>
        </p:spPr>
        <p:txBody>
          <a:bodyPr anchor="b">
            <a:normAutofit/>
          </a:bodyPr>
          <a:lstStyle>
            <a:lvl1pPr algn="l">
              <a:defRPr sz="4000" cap="all" baseline="0">
                <a:solidFill>
                  <a:schemeClr val="accent1"/>
                </a:solidFill>
              </a:defRPr>
            </a:lvl1pPr>
          </a:lstStyle>
          <a:p>
            <a:r>
              <a:rPr lang="en-US" dirty="0" smtClean="0"/>
              <a:t>Master Title</a:t>
            </a:r>
            <a:endParaRPr lang="en-US" dirty="0"/>
          </a:p>
        </p:txBody>
      </p:sp>
      <p:sp>
        <p:nvSpPr>
          <p:cNvPr id="9" name="Subtitle 2"/>
          <p:cNvSpPr>
            <a:spLocks noGrp="1"/>
          </p:cNvSpPr>
          <p:nvPr>
            <p:ph type="subTitle" idx="1" hasCustomPrompt="1"/>
          </p:nvPr>
        </p:nvSpPr>
        <p:spPr>
          <a:xfrm>
            <a:off x="366191" y="5358606"/>
            <a:ext cx="5371070" cy="473783"/>
          </a:xfrm>
        </p:spPr>
        <p:txBody>
          <a:bodyPr/>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Master subtitle style</a:t>
            </a:r>
            <a:endParaRPr lang="en-US" dirty="0"/>
          </a:p>
        </p:txBody>
      </p:sp>
      <p:sp>
        <p:nvSpPr>
          <p:cNvPr id="10" name="Date Placeholder 3"/>
          <p:cNvSpPr>
            <a:spLocks noGrp="1"/>
          </p:cNvSpPr>
          <p:nvPr>
            <p:ph type="dt" sz="half" idx="10"/>
          </p:nvPr>
        </p:nvSpPr>
        <p:spPr>
          <a:xfrm>
            <a:off x="493191" y="6356350"/>
            <a:ext cx="2743200" cy="365125"/>
          </a:xfrm>
        </p:spPr>
        <p:txBody>
          <a:bodyPr/>
          <a:lstStyle>
            <a:lvl1pPr>
              <a:defRPr b="0" i="0">
                <a:solidFill>
                  <a:schemeClr val="accent5"/>
                </a:solidFill>
                <a:latin typeface="Arial" charset="0"/>
                <a:ea typeface="Arial" charset="0"/>
                <a:cs typeface="Arial" charset="0"/>
              </a:defRPr>
            </a:lvl1pPr>
          </a:lstStyle>
          <a:p>
            <a:fld id="{36BA435F-D075-4061-B45E-7BF1D1D3C364}" type="datetime1">
              <a:rPr lang="en-US" smtClean="0"/>
              <a:t>11/14/2017</a:t>
            </a:fld>
            <a:endParaRPr lang="en-US" dirty="0"/>
          </a:p>
        </p:txBody>
      </p:sp>
      <p:sp>
        <p:nvSpPr>
          <p:cNvPr id="12" name="TextBox 11"/>
          <p:cNvSpPr txBox="1"/>
          <p:nvPr userDrawn="1"/>
        </p:nvSpPr>
        <p:spPr>
          <a:xfrm>
            <a:off x="9765263" y="6530292"/>
            <a:ext cx="2286000" cy="184666"/>
          </a:xfrm>
          <a:prstGeom prst="rect">
            <a:avLst/>
          </a:prstGeom>
          <a:noFill/>
        </p:spPr>
        <p:txBody>
          <a:bodyPr wrap="square" rtlCol="0">
            <a:spAutoFit/>
          </a:bodyPr>
          <a:lstStyle/>
          <a:p>
            <a:pPr algn="r"/>
            <a:r>
              <a:rPr lang="en-US" sz="600" dirty="0" smtClean="0">
                <a:solidFill>
                  <a:schemeClr val="bg1"/>
                </a:solidFill>
                <a:latin typeface="Arial" pitchFamily="34" charset="0"/>
                <a:cs typeface="Arial" pitchFamily="34" charset="0"/>
              </a:rPr>
              <a:t>©</a:t>
            </a:r>
            <a:r>
              <a:rPr lang="en-US" sz="600" baseline="0" dirty="0" smtClean="0">
                <a:solidFill>
                  <a:schemeClr val="bg1"/>
                </a:solidFill>
                <a:latin typeface="Arial" pitchFamily="34" charset="0"/>
                <a:cs typeface="Arial" pitchFamily="34" charset="0"/>
              </a:rPr>
              <a:t> 2016 Valmont Industries, Inc. All rights reserved.</a:t>
            </a:r>
            <a:endParaRPr lang="en-US" sz="600" dirty="0">
              <a:solidFill>
                <a:schemeClr val="bg1"/>
              </a:solidFill>
              <a:latin typeface="Arial" pitchFamily="34" charset="0"/>
              <a:cs typeface="Arial" pitchFamily="34" charset="0"/>
            </a:endParaRPr>
          </a:p>
        </p:txBody>
      </p:sp>
      <p:sp>
        <p:nvSpPr>
          <p:cNvPr id="13" name="Parallelogram 6"/>
          <p:cNvSpPr/>
          <p:nvPr userDrawn="1"/>
        </p:nvSpPr>
        <p:spPr>
          <a:xfrm flipH="1">
            <a:off x="571500" y="2729529"/>
            <a:ext cx="3009900" cy="1498600"/>
          </a:xfrm>
          <a:custGeom>
            <a:avLst/>
            <a:gdLst>
              <a:gd name="connsiteX0" fmla="*/ 0 w 2381765"/>
              <a:gd name="connsiteY0" fmla="*/ 914400 h 914400"/>
              <a:gd name="connsiteX1" fmla="*/ 228600 w 2381765"/>
              <a:gd name="connsiteY1" fmla="*/ 0 h 914400"/>
              <a:gd name="connsiteX2" fmla="*/ 2381765 w 2381765"/>
              <a:gd name="connsiteY2" fmla="*/ 0 h 914400"/>
              <a:gd name="connsiteX3" fmla="*/ 2153165 w 2381765"/>
              <a:gd name="connsiteY3" fmla="*/ 914400 h 914400"/>
              <a:gd name="connsiteX4" fmla="*/ 0 w 2381765"/>
              <a:gd name="connsiteY4" fmla="*/ 914400 h 914400"/>
              <a:gd name="connsiteX0" fmla="*/ 0 w 2915165"/>
              <a:gd name="connsiteY0" fmla="*/ 914400 h 914400"/>
              <a:gd name="connsiteX1" fmla="*/ 762000 w 2915165"/>
              <a:gd name="connsiteY1" fmla="*/ 0 h 914400"/>
              <a:gd name="connsiteX2" fmla="*/ 2915165 w 2915165"/>
              <a:gd name="connsiteY2" fmla="*/ 0 h 914400"/>
              <a:gd name="connsiteX3" fmla="*/ 2686565 w 2915165"/>
              <a:gd name="connsiteY3" fmla="*/ 914400 h 914400"/>
              <a:gd name="connsiteX4" fmla="*/ 0 w 2915165"/>
              <a:gd name="connsiteY4" fmla="*/ 914400 h 914400"/>
              <a:gd name="connsiteX0" fmla="*/ 0 w 2915165"/>
              <a:gd name="connsiteY0" fmla="*/ 914400 h 914400"/>
              <a:gd name="connsiteX1" fmla="*/ 762000 w 2915165"/>
              <a:gd name="connsiteY1" fmla="*/ 0 h 914400"/>
              <a:gd name="connsiteX2" fmla="*/ 2915165 w 2915165"/>
              <a:gd name="connsiteY2" fmla="*/ 0 h 914400"/>
              <a:gd name="connsiteX3" fmla="*/ 2343665 w 2915165"/>
              <a:gd name="connsiteY3" fmla="*/ 914400 h 914400"/>
              <a:gd name="connsiteX4" fmla="*/ 0 w 2915165"/>
              <a:gd name="connsiteY4" fmla="*/ 914400 h 914400"/>
              <a:gd name="connsiteX0" fmla="*/ 0 w 3514150"/>
              <a:gd name="connsiteY0" fmla="*/ 1498600 h 1498600"/>
              <a:gd name="connsiteX1" fmla="*/ 1360985 w 3514150"/>
              <a:gd name="connsiteY1" fmla="*/ 0 h 1498600"/>
              <a:gd name="connsiteX2" fmla="*/ 3514150 w 3514150"/>
              <a:gd name="connsiteY2" fmla="*/ 0 h 1498600"/>
              <a:gd name="connsiteX3" fmla="*/ 2942650 w 3514150"/>
              <a:gd name="connsiteY3" fmla="*/ 914400 h 1498600"/>
              <a:gd name="connsiteX4" fmla="*/ 0 w 3514150"/>
              <a:gd name="connsiteY4" fmla="*/ 1498600 h 1498600"/>
              <a:gd name="connsiteX0" fmla="*/ 0 w 3514150"/>
              <a:gd name="connsiteY0" fmla="*/ 1498600 h 1498600"/>
              <a:gd name="connsiteX1" fmla="*/ 1360985 w 3514150"/>
              <a:gd name="connsiteY1" fmla="*/ 0 h 1498600"/>
              <a:gd name="connsiteX2" fmla="*/ 3514150 w 3514150"/>
              <a:gd name="connsiteY2" fmla="*/ 0 h 1498600"/>
              <a:gd name="connsiteX3" fmla="*/ 2548197 w 3514150"/>
              <a:gd name="connsiteY3" fmla="*/ 1498600 h 1498600"/>
              <a:gd name="connsiteX4" fmla="*/ 0 w 3514150"/>
              <a:gd name="connsiteY4" fmla="*/ 1498600 h 1498600"/>
              <a:gd name="connsiteX0" fmla="*/ 0 w 3514150"/>
              <a:gd name="connsiteY0" fmla="*/ 1498600 h 1511300"/>
              <a:gd name="connsiteX1" fmla="*/ 1360985 w 3514150"/>
              <a:gd name="connsiteY1" fmla="*/ 0 h 1511300"/>
              <a:gd name="connsiteX2" fmla="*/ 3514150 w 3514150"/>
              <a:gd name="connsiteY2" fmla="*/ 0 h 1511300"/>
              <a:gd name="connsiteX3" fmla="*/ 2431322 w 3514150"/>
              <a:gd name="connsiteY3" fmla="*/ 1511300 h 1511300"/>
              <a:gd name="connsiteX4" fmla="*/ 0 w 3514150"/>
              <a:gd name="connsiteY4" fmla="*/ 1498600 h 1511300"/>
              <a:gd name="connsiteX0" fmla="*/ 0 w 3514150"/>
              <a:gd name="connsiteY0" fmla="*/ 1498600 h 1498600"/>
              <a:gd name="connsiteX1" fmla="*/ 1360985 w 3514150"/>
              <a:gd name="connsiteY1" fmla="*/ 0 h 1498600"/>
              <a:gd name="connsiteX2" fmla="*/ 3514150 w 3514150"/>
              <a:gd name="connsiteY2" fmla="*/ 0 h 1498600"/>
              <a:gd name="connsiteX3" fmla="*/ 2431322 w 3514150"/>
              <a:gd name="connsiteY3" fmla="*/ 1498600 h 1498600"/>
              <a:gd name="connsiteX4" fmla="*/ 0 w 3514150"/>
              <a:gd name="connsiteY4" fmla="*/ 1498600 h 149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150" h="1498600">
                <a:moveTo>
                  <a:pt x="0" y="1498600"/>
                </a:moveTo>
                <a:lnTo>
                  <a:pt x="1360985" y="0"/>
                </a:lnTo>
                <a:lnTo>
                  <a:pt x="3514150" y="0"/>
                </a:lnTo>
                <a:lnTo>
                  <a:pt x="2431322" y="1498600"/>
                </a:lnTo>
                <a:lnTo>
                  <a:pt x="0" y="1498600"/>
                </a:lnTo>
                <a:close/>
              </a:path>
            </a:pathLst>
          </a:custGeom>
          <a:gradFill flip="none" rotWithShape="1">
            <a:gsLst>
              <a:gs pos="0">
                <a:schemeClr val="bg2">
                  <a:tint val="96000"/>
                  <a:shade val="100000"/>
                  <a:hueMod val="270000"/>
                  <a:satMod val="200000"/>
                  <a:lumMod val="0"/>
                  <a:lumOff val="100000"/>
                </a:schemeClr>
              </a:gs>
              <a:gs pos="100000">
                <a:schemeClr val="accent2">
                  <a:lumMod val="20000"/>
                  <a:lumOff val="80000"/>
                </a:schemeClr>
              </a:gs>
            </a:gsLst>
            <a:lin ang="16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735" y="2426761"/>
            <a:ext cx="2162048" cy="554736"/>
          </a:xfrm>
          <a:prstGeom prst="rect">
            <a:avLst/>
          </a:prstGeom>
        </p:spPr>
      </p:pic>
      <p:sp>
        <p:nvSpPr>
          <p:cNvPr id="15" name="Freeform 14"/>
          <p:cNvSpPr/>
          <p:nvPr userDrawn="1"/>
        </p:nvSpPr>
        <p:spPr>
          <a:xfrm>
            <a:off x="147076" y="152400"/>
            <a:ext cx="6297533" cy="6579180"/>
          </a:xfrm>
          <a:custGeom>
            <a:avLst/>
            <a:gdLst>
              <a:gd name="connsiteX0" fmla="*/ 0 w 6737350"/>
              <a:gd name="connsiteY0" fmla="*/ 0 h 6857999"/>
              <a:gd name="connsiteX1" fmla="*/ 1416050 w 6737350"/>
              <a:gd name="connsiteY1" fmla="*/ 0 h 6857999"/>
              <a:gd name="connsiteX2" fmla="*/ 6737350 w 6737350"/>
              <a:gd name="connsiteY2" fmla="*/ 6857999 h 6857999"/>
              <a:gd name="connsiteX3" fmla="*/ 1416050 w 6737350"/>
              <a:gd name="connsiteY3" fmla="*/ 6857999 h 6857999"/>
              <a:gd name="connsiteX4" fmla="*/ 0 w 6737350"/>
              <a:gd name="connsiteY4" fmla="*/ 6857999 h 6857999"/>
              <a:gd name="connsiteX0" fmla="*/ 0 w 7483349"/>
              <a:gd name="connsiteY0" fmla="*/ 0 h 6872686"/>
              <a:gd name="connsiteX1" fmla="*/ 1416050 w 7483349"/>
              <a:gd name="connsiteY1" fmla="*/ 0 h 6872686"/>
              <a:gd name="connsiteX2" fmla="*/ 7483349 w 7483349"/>
              <a:gd name="connsiteY2" fmla="*/ 6872686 h 6872686"/>
              <a:gd name="connsiteX3" fmla="*/ 1416050 w 7483349"/>
              <a:gd name="connsiteY3" fmla="*/ 6857999 h 6872686"/>
              <a:gd name="connsiteX4" fmla="*/ 0 w 7483349"/>
              <a:gd name="connsiteY4" fmla="*/ 6857999 h 6872686"/>
              <a:gd name="connsiteX5" fmla="*/ 0 w 7483349"/>
              <a:gd name="connsiteY5" fmla="*/ 0 h 6872686"/>
              <a:gd name="connsiteX0" fmla="*/ 0 w 7602031"/>
              <a:gd name="connsiteY0" fmla="*/ 0 h 6887373"/>
              <a:gd name="connsiteX1" fmla="*/ 1416050 w 7602031"/>
              <a:gd name="connsiteY1" fmla="*/ 0 h 6887373"/>
              <a:gd name="connsiteX2" fmla="*/ 7602031 w 7602031"/>
              <a:gd name="connsiteY2" fmla="*/ 6887373 h 6887373"/>
              <a:gd name="connsiteX3" fmla="*/ 1416050 w 7602031"/>
              <a:gd name="connsiteY3" fmla="*/ 6857999 h 6887373"/>
              <a:gd name="connsiteX4" fmla="*/ 0 w 7602031"/>
              <a:gd name="connsiteY4" fmla="*/ 6857999 h 6887373"/>
              <a:gd name="connsiteX5" fmla="*/ 0 w 7602031"/>
              <a:gd name="connsiteY5" fmla="*/ 0 h 6887373"/>
              <a:gd name="connsiteX0" fmla="*/ 0 w 7602031"/>
              <a:gd name="connsiteY0" fmla="*/ 0 h 6858000"/>
              <a:gd name="connsiteX1" fmla="*/ 1416050 w 7602031"/>
              <a:gd name="connsiteY1" fmla="*/ 0 h 6858000"/>
              <a:gd name="connsiteX2" fmla="*/ 7602031 w 7602031"/>
              <a:gd name="connsiteY2" fmla="*/ 6843314 h 6858000"/>
              <a:gd name="connsiteX3" fmla="*/ 1416050 w 7602031"/>
              <a:gd name="connsiteY3" fmla="*/ 6857999 h 6858000"/>
              <a:gd name="connsiteX4" fmla="*/ 0 w 7602031"/>
              <a:gd name="connsiteY4" fmla="*/ 6857999 h 6858000"/>
              <a:gd name="connsiteX5" fmla="*/ 0 w 7602031"/>
              <a:gd name="connsiteY5" fmla="*/ 0 h 6858000"/>
              <a:gd name="connsiteX0" fmla="*/ 0 w 7602031"/>
              <a:gd name="connsiteY0" fmla="*/ 0 h 6887373"/>
              <a:gd name="connsiteX1" fmla="*/ 1416050 w 7602031"/>
              <a:gd name="connsiteY1" fmla="*/ 0 h 6887373"/>
              <a:gd name="connsiteX2" fmla="*/ 7602031 w 7602031"/>
              <a:gd name="connsiteY2" fmla="*/ 6887373 h 6887373"/>
              <a:gd name="connsiteX3" fmla="*/ 1416050 w 7602031"/>
              <a:gd name="connsiteY3" fmla="*/ 6857999 h 6887373"/>
              <a:gd name="connsiteX4" fmla="*/ 0 w 7602031"/>
              <a:gd name="connsiteY4" fmla="*/ 6857999 h 6887373"/>
              <a:gd name="connsiteX5" fmla="*/ 0 w 7602031"/>
              <a:gd name="connsiteY5" fmla="*/ 0 h 6887373"/>
              <a:gd name="connsiteX0" fmla="*/ 0 w 7589854"/>
              <a:gd name="connsiteY0" fmla="*/ 0 h 6861003"/>
              <a:gd name="connsiteX1" fmla="*/ 1416050 w 7589854"/>
              <a:gd name="connsiteY1" fmla="*/ 0 h 6861003"/>
              <a:gd name="connsiteX2" fmla="*/ 7589854 w 7589854"/>
              <a:gd name="connsiteY2" fmla="*/ 6861003 h 6861003"/>
              <a:gd name="connsiteX3" fmla="*/ 1416050 w 7589854"/>
              <a:gd name="connsiteY3" fmla="*/ 6857999 h 6861003"/>
              <a:gd name="connsiteX4" fmla="*/ 0 w 7589854"/>
              <a:gd name="connsiteY4" fmla="*/ 6857999 h 6861003"/>
              <a:gd name="connsiteX5" fmla="*/ 0 w 7589854"/>
              <a:gd name="connsiteY5" fmla="*/ 0 h 6861003"/>
              <a:gd name="connsiteX0" fmla="*/ 0 w 7589854"/>
              <a:gd name="connsiteY0" fmla="*/ 0 h 6868548"/>
              <a:gd name="connsiteX1" fmla="*/ 1416050 w 7589854"/>
              <a:gd name="connsiteY1" fmla="*/ 0 h 6868548"/>
              <a:gd name="connsiteX2" fmla="*/ 7589854 w 7589854"/>
              <a:gd name="connsiteY2" fmla="*/ 6861003 h 6868548"/>
              <a:gd name="connsiteX3" fmla="*/ 1416050 w 7589854"/>
              <a:gd name="connsiteY3" fmla="*/ 6857999 h 6868548"/>
              <a:gd name="connsiteX4" fmla="*/ 0 w 7589854"/>
              <a:gd name="connsiteY4" fmla="*/ 6868548 h 6868548"/>
              <a:gd name="connsiteX5" fmla="*/ 0 w 7589854"/>
              <a:gd name="connsiteY5" fmla="*/ 0 h 6868548"/>
              <a:gd name="connsiteX0" fmla="*/ 0 w 7589854"/>
              <a:gd name="connsiteY0" fmla="*/ 0 h 6868548"/>
              <a:gd name="connsiteX1" fmla="*/ 1416050 w 7589854"/>
              <a:gd name="connsiteY1" fmla="*/ 0 h 6868548"/>
              <a:gd name="connsiteX2" fmla="*/ 7589854 w 7589854"/>
              <a:gd name="connsiteY2" fmla="*/ 6861003 h 6868548"/>
              <a:gd name="connsiteX3" fmla="*/ 1416050 w 7589854"/>
              <a:gd name="connsiteY3" fmla="*/ 6857999 h 6868548"/>
              <a:gd name="connsiteX4" fmla="*/ 6089 w 7589854"/>
              <a:gd name="connsiteY4" fmla="*/ 6868548 h 6868548"/>
              <a:gd name="connsiteX5" fmla="*/ 0 w 7589854"/>
              <a:gd name="connsiteY5" fmla="*/ 0 h 686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9854" h="6868548">
                <a:moveTo>
                  <a:pt x="0" y="0"/>
                </a:moveTo>
                <a:lnTo>
                  <a:pt x="1416050" y="0"/>
                </a:lnTo>
                <a:lnTo>
                  <a:pt x="7589854" y="6861003"/>
                </a:lnTo>
                <a:lnTo>
                  <a:pt x="1416050" y="6857999"/>
                </a:lnTo>
                <a:lnTo>
                  <a:pt x="6089" y="6868548"/>
                </a:lnTo>
                <a:cubicBezTo>
                  <a:pt x="4059" y="4579032"/>
                  <a:pt x="2030" y="2289516"/>
                  <a:pt x="0" y="0"/>
                </a:cubicBez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9696448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6176963"/>
            <a:ext cx="10972800" cy="681037"/>
          </a:xfrm>
          <a:custGeom>
            <a:avLst/>
            <a:gdLst>
              <a:gd name="connsiteX0" fmla="*/ 0 w 10762735"/>
              <a:gd name="connsiteY0" fmla="*/ 0 h 514831"/>
              <a:gd name="connsiteX1" fmla="*/ 10762735 w 10762735"/>
              <a:gd name="connsiteY1" fmla="*/ 0 h 514831"/>
              <a:gd name="connsiteX2" fmla="*/ 10762735 w 10762735"/>
              <a:gd name="connsiteY2" fmla="*/ 514831 h 514831"/>
              <a:gd name="connsiteX3" fmla="*/ 0 w 10762735"/>
              <a:gd name="connsiteY3" fmla="*/ 514831 h 514831"/>
              <a:gd name="connsiteX4" fmla="*/ 0 w 10762735"/>
              <a:gd name="connsiteY4" fmla="*/ 0 h 514831"/>
              <a:gd name="connsiteX0" fmla="*/ 0 w 10960443"/>
              <a:gd name="connsiteY0" fmla="*/ 0 h 514831"/>
              <a:gd name="connsiteX1" fmla="*/ 10762735 w 10960443"/>
              <a:gd name="connsiteY1" fmla="*/ 0 h 514831"/>
              <a:gd name="connsiteX2" fmla="*/ 10960443 w 10960443"/>
              <a:gd name="connsiteY2" fmla="*/ 502474 h 514831"/>
              <a:gd name="connsiteX3" fmla="*/ 0 w 10960443"/>
              <a:gd name="connsiteY3" fmla="*/ 514831 h 514831"/>
              <a:gd name="connsiteX4" fmla="*/ 0 w 10960443"/>
              <a:gd name="connsiteY4" fmla="*/ 0 h 514831"/>
              <a:gd name="connsiteX0" fmla="*/ 0 w 10960443"/>
              <a:gd name="connsiteY0" fmla="*/ 12357 h 527188"/>
              <a:gd name="connsiteX1" fmla="*/ 10552671 w 10960443"/>
              <a:gd name="connsiteY1" fmla="*/ 0 h 527188"/>
              <a:gd name="connsiteX2" fmla="*/ 10960443 w 10960443"/>
              <a:gd name="connsiteY2" fmla="*/ 514831 h 527188"/>
              <a:gd name="connsiteX3" fmla="*/ 0 w 10960443"/>
              <a:gd name="connsiteY3" fmla="*/ 527188 h 527188"/>
              <a:gd name="connsiteX4" fmla="*/ 0 w 10960443"/>
              <a:gd name="connsiteY4" fmla="*/ 12357 h 527188"/>
              <a:gd name="connsiteX0" fmla="*/ 0 w 10960443"/>
              <a:gd name="connsiteY0" fmla="*/ 0 h 514831"/>
              <a:gd name="connsiteX1" fmla="*/ 10725666 w 10960443"/>
              <a:gd name="connsiteY1" fmla="*/ 49426 h 514831"/>
              <a:gd name="connsiteX2" fmla="*/ 10960443 w 10960443"/>
              <a:gd name="connsiteY2" fmla="*/ 502474 h 514831"/>
              <a:gd name="connsiteX3" fmla="*/ 0 w 10960443"/>
              <a:gd name="connsiteY3" fmla="*/ 514831 h 514831"/>
              <a:gd name="connsiteX4" fmla="*/ 0 w 10960443"/>
              <a:gd name="connsiteY4" fmla="*/ 0 h 514831"/>
              <a:gd name="connsiteX0" fmla="*/ 0 w 10960443"/>
              <a:gd name="connsiteY0" fmla="*/ 86499 h 465405"/>
              <a:gd name="connsiteX1" fmla="*/ 10725666 w 10960443"/>
              <a:gd name="connsiteY1" fmla="*/ 0 h 465405"/>
              <a:gd name="connsiteX2" fmla="*/ 10960443 w 10960443"/>
              <a:gd name="connsiteY2" fmla="*/ 453048 h 465405"/>
              <a:gd name="connsiteX3" fmla="*/ 0 w 10960443"/>
              <a:gd name="connsiteY3" fmla="*/ 465405 h 465405"/>
              <a:gd name="connsiteX4" fmla="*/ 0 w 10960443"/>
              <a:gd name="connsiteY4" fmla="*/ 86499 h 465405"/>
              <a:gd name="connsiteX0" fmla="*/ 0 w 10960443"/>
              <a:gd name="connsiteY0" fmla="*/ 12358 h 465405"/>
              <a:gd name="connsiteX1" fmla="*/ 10725666 w 10960443"/>
              <a:gd name="connsiteY1" fmla="*/ 0 h 465405"/>
              <a:gd name="connsiteX2" fmla="*/ 10960443 w 10960443"/>
              <a:gd name="connsiteY2" fmla="*/ 453048 h 465405"/>
              <a:gd name="connsiteX3" fmla="*/ 0 w 10960443"/>
              <a:gd name="connsiteY3" fmla="*/ 465405 h 465405"/>
              <a:gd name="connsiteX4" fmla="*/ 0 w 10960443"/>
              <a:gd name="connsiteY4" fmla="*/ 12358 h 465405"/>
              <a:gd name="connsiteX0" fmla="*/ 0 w 11133438"/>
              <a:gd name="connsiteY0" fmla="*/ 12358 h 910248"/>
              <a:gd name="connsiteX1" fmla="*/ 10725666 w 11133438"/>
              <a:gd name="connsiteY1" fmla="*/ 0 h 910248"/>
              <a:gd name="connsiteX2" fmla="*/ 11133438 w 11133438"/>
              <a:gd name="connsiteY2" fmla="*/ 910248 h 910248"/>
              <a:gd name="connsiteX3" fmla="*/ 0 w 11133438"/>
              <a:gd name="connsiteY3" fmla="*/ 465405 h 910248"/>
              <a:gd name="connsiteX4" fmla="*/ 0 w 11133438"/>
              <a:gd name="connsiteY4" fmla="*/ 12358 h 910248"/>
              <a:gd name="connsiteX0" fmla="*/ 0 w 10972800"/>
              <a:gd name="connsiteY0" fmla="*/ 12358 h 477761"/>
              <a:gd name="connsiteX1" fmla="*/ 10725666 w 10972800"/>
              <a:gd name="connsiteY1" fmla="*/ 0 h 477761"/>
              <a:gd name="connsiteX2" fmla="*/ 10972800 w 10972800"/>
              <a:gd name="connsiteY2" fmla="*/ 477761 h 477761"/>
              <a:gd name="connsiteX3" fmla="*/ 0 w 10972800"/>
              <a:gd name="connsiteY3" fmla="*/ 465405 h 477761"/>
              <a:gd name="connsiteX4" fmla="*/ 0 w 10972800"/>
              <a:gd name="connsiteY4" fmla="*/ 12358 h 477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0" h="477761">
                <a:moveTo>
                  <a:pt x="0" y="12358"/>
                </a:moveTo>
                <a:lnTo>
                  <a:pt x="10725666" y="0"/>
                </a:lnTo>
                <a:lnTo>
                  <a:pt x="10972800" y="477761"/>
                </a:lnTo>
                <a:lnTo>
                  <a:pt x="0" y="465405"/>
                </a:lnTo>
                <a:lnTo>
                  <a:pt x="0" y="1235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8"/>
          <p:cNvSpPr/>
          <p:nvPr userDrawn="1"/>
        </p:nvSpPr>
        <p:spPr>
          <a:xfrm flipH="1">
            <a:off x="11294074" y="6176964"/>
            <a:ext cx="907536" cy="681038"/>
          </a:xfrm>
          <a:custGeom>
            <a:avLst/>
            <a:gdLst>
              <a:gd name="connsiteX0" fmla="*/ 0 w 10762735"/>
              <a:gd name="connsiteY0" fmla="*/ 0 h 514831"/>
              <a:gd name="connsiteX1" fmla="*/ 10762735 w 10762735"/>
              <a:gd name="connsiteY1" fmla="*/ 0 h 514831"/>
              <a:gd name="connsiteX2" fmla="*/ 10762735 w 10762735"/>
              <a:gd name="connsiteY2" fmla="*/ 514831 h 514831"/>
              <a:gd name="connsiteX3" fmla="*/ 0 w 10762735"/>
              <a:gd name="connsiteY3" fmla="*/ 514831 h 514831"/>
              <a:gd name="connsiteX4" fmla="*/ 0 w 10762735"/>
              <a:gd name="connsiteY4" fmla="*/ 0 h 514831"/>
              <a:gd name="connsiteX0" fmla="*/ 0 w 10960443"/>
              <a:gd name="connsiteY0" fmla="*/ 0 h 514831"/>
              <a:gd name="connsiteX1" fmla="*/ 10762735 w 10960443"/>
              <a:gd name="connsiteY1" fmla="*/ 0 h 514831"/>
              <a:gd name="connsiteX2" fmla="*/ 10960443 w 10960443"/>
              <a:gd name="connsiteY2" fmla="*/ 502474 h 514831"/>
              <a:gd name="connsiteX3" fmla="*/ 0 w 10960443"/>
              <a:gd name="connsiteY3" fmla="*/ 514831 h 514831"/>
              <a:gd name="connsiteX4" fmla="*/ 0 w 10960443"/>
              <a:gd name="connsiteY4" fmla="*/ 0 h 514831"/>
              <a:gd name="connsiteX0" fmla="*/ 0 w 10960443"/>
              <a:gd name="connsiteY0" fmla="*/ 12357 h 527188"/>
              <a:gd name="connsiteX1" fmla="*/ 10552671 w 10960443"/>
              <a:gd name="connsiteY1" fmla="*/ 0 h 527188"/>
              <a:gd name="connsiteX2" fmla="*/ 10960443 w 10960443"/>
              <a:gd name="connsiteY2" fmla="*/ 514831 h 527188"/>
              <a:gd name="connsiteX3" fmla="*/ 0 w 10960443"/>
              <a:gd name="connsiteY3" fmla="*/ 527188 h 527188"/>
              <a:gd name="connsiteX4" fmla="*/ 0 w 10960443"/>
              <a:gd name="connsiteY4" fmla="*/ 12357 h 527188"/>
              <a:gd name="connsiteX0" fmla="*/ 0 w 10960443"/>
              <a:gd name="connsiteY0" fmla="*/ 0 h 514831"/>
              <a:gd name="connsiteX1" fmla="*/ 10725666 w 10960443"/>
              <a:gd name="connsiteY1" fmla="*/ 49426 h 514831"/>
              <a:gd name="connsiteX2" fmla="*/ 10960443 w 10960443"/>
              <a:gd name="connsiteY2" fmla="*/ 502474 h 514831"/>
              <a:gd name="connsiteX3" fmla="*/ 0 w 10960443"/>
              <a:gd name="connsiteY3" fmla="*/ 514831 h 514831"/>
              <a:gd name="connsiteX4" fmla="*/ 0 w 10960443"/>
              <a:gd name="connsiteY4" fmla="*/ 0 h 514831"/>
              <a:gd name="connsiteX0" fmla="*/ 0 w 10960443"/>
              <a:gd name="connsiteY0" fmla="*/ 86499 h 465405"/>
              <a:gd name="connsiteX1" fmla="*/ 10725666 w 10960443"/>
              <a:gd name="connsiteY1" fmla="*/ 0 h 465405"/>
              <a:gd name="connsiteX2" fmla="*/ 10960443 w 10960443"/>
              <a:gd name="connsiteY2" fmla="*/ 453048 h 465405"/>
              <a:gd name="connsiteX3" fmla="*/ 0 w 10960443"/>
              <a:gd name="connsiteY3" fmla="*/ 465405 h 465405"/>
              <a:gd name="connsiteX4" fmla="*/ 0 w 10960443"/>
              <a:gd name="connsiteY4" fmla="*/ 86499 h 465405"/>
              <a:gd name="connsiteX0" fmla="*/ 0 w 10960443"/>
              <a:gd name="connsiteY0" fmla="*/ 12358 h 465405"/>
              <a:gd name="connsiteX1" fmla="*/ 10725666 w 10960443"/>
              <a:gd name="connsiteY1" fmla="*/ 0 h 465405"/>
              <a:gd name="connsiteX2" fmla="*/ 10960443 w 10960443"/>
              <a:gd name="connsiteY2" fmla="*/ 453048 h 465405"/>
              <a:gd name="connsiteX3" fmla="*/ 0 w 10960443"/>
              <a:gd name="connsiteY3" fmla="*/ 465405 h 465405"/>
              <a:gd name="connsiteX4" fmla="*/ 0 w 10960443"/>
              <a:gd name="connsiteY4" fmla="*/ 12358 h 465405"/>
              <a:gd name="connsiteX0" fmla="*/ 0 w 11133438"/>
              <a:gd name="connsiteY0" fmla="*/ 12358 h 910248"/>
              <a:gd name="connsiteX1" fmla="*/ 10725666 w 11133438"/>
              <a:gd name="connsiteY1" fmla="*/ 0 h 910248"/>
              <a:gd name="connsiteX2" fmla="*/ 11133438 w 11133438"/>
              <a:gd name="connsiteY2" fmla="*/ 910248 h 910248"/>
              <a:gd name="connsiteX3" fmla="*/ 0 w 11133438"/>
              <a:gd name="connsiteY3" fmla="*/ 465405 h 910248"/>
              <a:gd name="connsiteX4" fmla="*/ 0 w 11133438"/>
              <a:gd name="connsiteY4" fmla="*/ 12358 h 910248"/>
              <a:gd name="connsiteX0" fmla="*/ 0 w 10972800"/>
              <a:gd name="connsiteY0" fmla="*/ 12358 h 477761"/>
              <a:gd name="connsiteX1" fmla="*/ 10725666 w 10972800"/>
              <a:gd name="connsiteY1" fmla="*/ 0 h 477761"/>
              <a:gd name="connsiteX2" fmla="*/ 10972800 w 10972800"/>
              <a:gd name="connsiteY2" fmla="*/ 477761 h 477761"/>
              <a:gd name="connsiteX3" fmla="*/ 0 w 10972800"/>
              <a:gd name="connsiteY3" fmla="*/ 465405 h 477761"/>
              <a:gd name="connsiteX4" fmla="*/ 0 w 10972800"/>
              <a:gd name="connsiteY4" fmla="*/ 12358 h 477761"/>
              <a:gd name="connsiteX0" fmla="*/ 0 w 10972800"/>
              <a:gd name="connsiteY0" fmla="*/ 12358 h 477761"/>
              <a:gd name="connsiteX1" fmla="*/ 8367337 w 10972800"/>
              <a:gd name="connsiteY1" fmla="*/ 0 h 477761"/>
              <a:gd name="connsiteX2" fmla="*/ 10972800 w 10972800"/>
              <a:gd name="connsiteY2" fmla="*/ 477761 h 477761"/>
              <a:gd name="connsiteX3" fmla="*/ 0 w 10972800"/>
              <a:gd name="connsiteY3" fmla="*/ 465405 h 477761"/>
              <a:gd name="connsiteX4" fmla="*/ 0 w 10972800"/>
              <a:gd name="connsiteY4" fmla="*/ 12358 h 477761"/>
              <a:gd name="connsiteX0" fmla="*/ 0 w 10972800"/>
              <a:gd name="connsiteY0" fmla="*/ 12358 h 477761"/>
              <a:gd name="connsiteX1" fmla="*/ 6156404 w 10972800"/>
              <a:gd name="connsiteY1" fmla="*/ 0 h 477761"/>
              <a:gd name="connsiteX2" fmla="*/ 10972800 w 10972800"/>
              <a:gd name="connsiteY2" fmla="*/ 477761 h 477761"/>
              <a:gd name="connsiteX3" fmla="*/ 0 w 10972800"/>
              <a:gd name="connsiteY3" fmla="*/ 465405 h 477761"/>
              <a:gd name="connsiteX4" fmla="*/ 0 w 10972800"/>
              <a:gd name="connsiteY4" fmla="*/ 12358 h 477761"/>
              <a:gd name="connsiteX0" fmla="*/ 0 w 10972800"/>
              <a:gd name="connsiteY0" fmla="*/ 1 h 465404"/>
              <a:gd name="connsiteX1" fmla="*/ 7335570 w 10972800"/>
              <a:gd name="connsiteY1" fmla="*/ 0 h 465404"/>
              <a:gd name="connsiteX2" fmla="*/ 10972800 w 10972800"/>
              <a:gd name="connsiteY2" fmla="*/ 465404 h 465404"/>
              <a:gd name="connsiteX3" fmla="*/ 0 w 10972800"/>
              <a:gd name="connsiteY3" fmla="*/ 453048 h 465404"/>
              <a:gd name="connsiteX4" fmla="*/ 0 w 10972800"/>
              <a:gd name="connsiteY4" fmla="*/ 1 h 465404"/>
              <a:gd name="connsiteX0" fmla="*/ 0 w 7435303"/>
              <a:gd name="connsiteY0" fmla="*/ 1 h 453048"/>
              <a:gd name="connsiteX1" fmla="*/ 7335570 w 7435303"/>
              <a:gd name="connsiteY1" fmla="*/ 0 h 453048"/>
              <a:gd name="connsiteX2" fmla="*/ 7435303 w 7435303"/>
              <a:gd name="connsiteY2" fmla="*/ 453047 h 453048"/>
              <a:gd name="connsiteX3" fmla="*/ 0 w 7435303"/>
              <a:gd name="connsiteY3" fmla="*/ 453048 h 453048"/>
              <a:gd name="connsiteX4" fmla="*/ 0 w 7435303"/>
              <a:gd name="connsiteY4" fmla="*/ 1 h 453048"/>
              <a:gd name="connsiteX0" fmla="*/ 0 w 10825414"/>
              <a:gd name="connsiteY0" fmla="*/ 1 h 453048"/>
              <a:gd name="connsiteX1" fmla="*/ 7335570 w 10825414"/>
              <a:gd name="connsiteY1" fmla="*/ 0 h 453048"/>
              <a:gd name="connsiteX2" fmla="*/ 10825414 w 10825414"/>
              <a:gd name="connsiteY2" fmla="*/ 453047 h 453048"/>
              <a:gd name="connsiteX3" fmla="*/ 0 w 10825414"/>
              <a:gd name="connsiteY3" fmla="*/ 453048 h 453048"/>
              <a:gd name="connsiteX4" fmla="*/ 0 w 10825414"/>
              <a:gd name="connsiteY4" fmla="*/ 1 h 453048"/>
              <a:gd name="connsiteX0" fmla="*/ 0 w 10825414"/>
              <a:gd name="connsiteY0" fmla="*/ 0 h 453047"/>
              <a:gd name="connsiteX1" fmla="*/ 8025363 w 10825414"/>
              <a:gd name="connsiteY1" fmla="*/ 3077 h 453047"/>
              <a:gd name="connsiteX2" fmla="*/ 10825414 w 10825414"/>
              <a:gd name="connsiteY2" fmla="*/ 453046 h 453047"/>
              <a:gd name="connsiteX3" fmla="*/ 0 w 10825414"/>
              <a:gd name="connsiteY3" fmla="*/ 453047 h 453047"/>
              <a:gd name="connsiteX4" fmla="*/ 0 w 10825414"/>
              <a:gd name="connsiteY4" fmla="*/ 0 h 453047"/>
              <a:gd name="connsiteX0" fmla="*/ 0 w 10825414"/>
              <a:gd name="connsiteY0" fmla="*/ 0 h 453047"/>
              <a:gd name="connsiteX1" fmla="*/ 8456478 w 10825414"/>
              <a:gd name="connsiteY1" fmla="*/ 3077 h 453047"/>
              <a:gd name="connsiteX2" fmla="*/ 10825414 w 10825414"/>
              <a:gd name="connsiteY2" fmla="*/ 453046 h 453047"/>
              <a:gd name="connsiteX3" fmla="*/ 0 w 10825414"/>
              <a:gd name="connsiteY3" fmla="*/ 453047 h 453047"/>
              <a:gd name="connsiteX4" fmla="*/ 0 w 10825414"/>
              <a:gd name="connsiteY4" fmla="*/ 0 h 453047"/>
              <a:gd name="connsiteX0" fmla="*/ 0 w 10825414"/>
              <a:gd name="connsiteY0" fmla="*/ 0 h 453047"/>
              <a:gd name="connsiteX1" fmla="*/ 8370260 w 10825414"/>
              <a:gd name="connsiteY1" fmla="*/ 79 h 453047"/>
              <a:gd name="connsiteX2" fmla="*/ 10825414 w 10825414"/>
              <a:gd name="connsiteY2" fmla="*/ 453046 h 453047"/>
              <a:gd name="connsiteX3" fmla="*/ 0 w 10825414"/>
              <a:gd name="connsiteY3" fmla="*/ 453047 h 453047"/>
              <a:gd name="connsiteX4" fmla="*/ 0 w 10825414"/>
              <a:gd name="connsiteY4" fmla="*/ 0 h 453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5414" h="453047">
                <a:moveTo>
                  <a:pt x="0" y="0"/>
                </a:moveTo>
                <a:lnTo>
                  <a:pt x="8370260" y="79"/>
                </a:lnTo>
                <a:lnTo>
                  <a:pt x="10825414" y="453046"/>
                </a:lnTo>
                <a:lnTo>
                  <a:pt x="0" y="453047"/>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285613"/>
            <a:ext cx="10515600" cy="1325563"/>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0863243" y="6288754"/>
            <a:ext cx="540388" cy="414172"/>
          </a:xfrm>
        </p:spPr>
        <p:txBody>
          <a:bodyPr/>
          <a:lstStyle>
            <a:lvl1pPr algn="ctr">
              <a:defRPr sz="1400">
                <a:solidFill>
                  <a:schemeClr val="accent1"/>
                </a:solidFill>
                <a:latin typeface="+mn-lt"/>
              </a:defRPr>
            </a:lvl1pPr>
          </a:lstStyle>
          <a:p>
            <a:fld id="{E45F3E5A-D972-B34D-A858-AD56261B5C28}" type="slidenum">
              <a:rPr lang="en-US" smtClean="0"/>
              <a:pPr/>
              <a:t>‹#›</a:t>
            </a:fld>
            <a:endParaRPr lang="en-US" dirty="0"/>
          </a:p>
        </p:txBody>
      </p:sp>
      <p:sp>
        <p:nvSpPr>
          <p:cNvPr id="8" name="Rectangle 7"/>
          <p:cNvSpPr/>
          <p:nvPr userDrawn="1"/>
        </p:nvSpPr>
        <p:spPr>
          <a:xfrm>
            <a:off x="0" y="477078"/>
            <a:ext cx="165100" cy="9011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8509342" y="6562143"/>
            <a:ext cx="2286000" cy="184666"/>
          </a:xfrm>
          <a:prstGeom prst="rect">
            <a:avLst/>
          </a:prstGeom>
          <a:noFill/>
        </p:spPr>
        <p:txBody>
          <a:bodyPr wrap="square" rtlCol="0">
            <a:spAutoFit/>
          </a:bodyPr>
          <a:lstStyle/>
          <a:p>
            <a:pPr algn="r"/>
            <a:r>
              <a:rPr lang="en-US" sz="600" dirty="0" smtClean="0">
                <a:solidFill>
                  <a:schemeClr val="bg1"/>
                </a:solidFill>
                <a:latin typeface="Arial" pitchFamily="34" charset="0"/>
                <a:cs typeface="Arial" pitchFamily="34" charset="0"/>
              </a:rPr>
              <a:t>©</a:t>
            </a:r>
            <a:r>
              <a:rPr lang="en-US" sz="600" baseline="0" dirty="0" smtClean="0">
                <a:solidFill>
                  <a:schemeClr val="bg1"/>
                </a:solidFill>
                <a:latin typeface="Arial" pitchFamily="34" charset="0"/>
                <a:cs typeface="Arial" pitchFamily="34" charset="0"/>
              </a:rPr>
              <a:t> 2016 Valmont Industries, Inc. All rights reserved.</a:t>
            </a:r>
            <a:endParaRPr lang="en-US" sz="600" dirty="0">
              <a:solidFill>
                <a:schemeClr val="bg1"/>
              </a:solidFill>
              <a:latin typeface="Arial" pitchFamily="34" charset="0"/>
              <a:cs typeface="Arial" pitchFamily="34" charset="0"/>
            </a:endParaRPr>
          </a:p>
        </p:txBody>
      </p:sp>
      <p:pic>
        <p:nvPicPr>
          <p:cNvPr id="12" name="Picture 11" descr="Structures_white.wmf"/>
          <p:cNvPicPr>
            <a:picLocks noChangeAspect="1"/>
          </p:cNvPicPr>
          <p:nvPr userDrawn="1"/>
        </p:nvPicPr>
        <p:blipFill>
          <a:blip r:embed="rId2" cstate="print"/>
          <a:stretch>
            <a:fillRect/>
          </a:stretch>
        </p:blipFill>
        <p:spPr>
          <a:xfrm>
            <a:off x="946672" y="6347414"/>
            <a:ext cx="1339328" cy="346908"/>
          </a:xfrm>
          <a:prstGeom prst="rect">
            <a:avLst/>
          </a:prstGeom>
        </p:spPr>
      </p:pic>
    </p:spTree>
    <p:extLst>
      <p:ext uri="{BB962C8B-B14F-4D97-AF65-F5344CB8AC3E}">
        <p14:creationId xmlns:p14="http://schemas.microsoft.com/office/powerpoint/2010/main" val="12735672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Rectangle 13"/>
          <p:cNvSpPr/>
          <p:nvPr userDrawn="1"/>
        </p:nvSpPr>
        <p:spPr>
          <a:xfrm>
            <a:off x="-6180" y="0"/>
            <a:ext cx="12207789"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8"/>
          <p:cNvSpPr/>
          <p:nvPr userDrawn="1"/>
        </p:nvSpPr>
        <p:spPr>
          <a:xfrm>
            <a:off x="0" y="6392594"/>
            <a:ext cx="10972800" cy="465405"/>
          </a:xfrm>
          <a:custGeom>
            <a:avLst/>
            <a:gdLst>
              <a:gd name="connsiteX0" fmla="*/ 0 w 10762735"/>
              <a:gd name="connsiteY0" fmla="*/ 0 h 514831"/>
              <a:gd name="connsiteX1" fmla="*/ 10762735 w 10762735"/>
              <a:gd name="connsiteY1" fmla="*/ 0 h 514831"/>
              <a:gd name="connsiteX2" fmla="*/ 10762735 w 10762735"/>
              <a:gd name="connsiteY2" fmla="*/ 514831 h 514831"/>
              <a:gd name="connsiteX3" fmla="*/ 0 w 10762735"/>
              <a:gd name="connsiteY3" fmla="*/ 514831 h 514831"/>
              <a:gd name="connsiteX4" fmla="*/ 0 w 10762735"/>
              <a:gd name="connsiteY4" fmla="*/ 0 h 514831"/>
              <a:gd name="connsiteX0" fmla="*/ 0 w 10960443"/>
              <a:gd name="connsiteY0" fmla="*/ 0 h 514831"/>
              <a:gd name="connsiteX1" fmla="*/ 10762735 w 10960443"/>
              <a:gd name="connsiteY1" fmla="*/ 0 h 514831"/>
              <a:gd name="connsiteX2" fmla="*/ 10960443 w 10960443"/>
              <a:gd name="connsiteY2" fmla="*/ 502474 h 514831"/>
              <a:gd name="connsiteX3" fmla="*/ 0 w 10960443"/>
              <a:gd name="connsiteY3" fmla="*/ 514831 h 514831"/>
              <a:gd name="connsiteX4" fmla="*/ 0 w 10960443"/>
              <a:gd name="connsiteY4" fmla="*/ 0 h 514831"/>
              <a:gd name="connsiteX0" fmla="*/ 0 w 10960443"/>
              <a:gd name="connsiteY0" fmla="*/ 12357 h 527188"/>
              <a:gd name="connsiteX1" fmla="*/ 10552671 w 10960443"/>
              <a:gd name="connsiteY1" fmla="*/ 0 h 527188"/>
              <a:gd name="connsiteX2" fmla="*/ 10960443 w 10960443"/>
              <a:gd name="connsiteY2" fmla="*/ 514831 h 527188"/>
              <a:gd name="connsiteX3" fmla="*/ 0 w 10960443"/>
              <a:gd name="connsiteY3" fmla="*/ 527188 h 527188"/>
              <a:gd name="connsiteX4" fmla="*/ 0 w 10960443"/>
              <a:gd name="connsiteY4" fmla="*/ 12357 h 527188"/>
              <a:gd name="connsiteX0" fmla="*/ 0 w 10960443"/>
              <a:gd name="connsiteY0" fmla="*/ 0 h 514831"/>
              <a:gd name="connsiteX1" fmla="*/ 10725666 w 10960443"/>
              <a:gd name="connsiteY1" fmla="*/ 49426 h 514831"/>
              <a:gd name="connsiteX2" fmla="*/ 10960443 w 10960443"/>
              <a:gd name="connsiteY2" fmla="*/ 502474 h 514831"/>
              <a:gd name="connsiteX3" fmla="*/ 0 w 10960443"/>
              <a:gd name="connsiteY3" fmla="*/ 514831 h 514831"/>
              <a:gd name="connsiteX4" fmla="*/ 0 w 10960443"/>
              <a:gd name="connsiteY4" fmla="*/ 0 h 514831"/>
              <a:gd name="connsiteX0" fmla="*/ 0 w 10960443"/>
              <a:gd name="connsiteY0" fmla="*/ 86499 h 465405"/>
              <a:gd name="connsiteX1" fmla="*/ 10725666 w 10960443"/>
              <a:gd name="connsiteY1" fmla="*/ 0 h 465405"/>
              <a:gd name="connsiteX2" fmla="*/ 10960443 w 10960443"/>
              <a:gd name="connsiteY2" fmla="*/ 453048 h 465405"/>
              <a:gd name="connsiteX3" fmla="*/ 0 w 10960443"/>
              <a:gd name="connsiteY3" fmla="*/ 465405 h 465405"/>
              <a:gd name="connsiteX4" fmla="*/ 0 w 10960443"/>
              <a:gd name="connsiteY4" fmla="*/ 86499 h 465405"/>
              <a:gd name="connsiteX0" fmla="*/ 0 w 10960443"/>
              <a:gd name="connsiteY0" fmla="*/ 12358 h 465405"/>
              <a:gd name="connsiteX1" fmla="*/ 10725666 w 10960443"/>
              <a:gd name="connsiteY1" fmla="*/ 0 h 465405"/>
              <a:gd name="connsiteX2" fmla="*/ 10960443 w 10960443"/>
              <a:gd name="connsiteY2" fmla="*/ 453048 h 465405"/>
              <a:gd name="connsiteX3" fmla="*/ 0 w 10960443"/>
              <a:gd name="connsiteY3" fmla="*/ 465405 h 465405"/>
              <a:gd name="connsiteX4" fmla="*/ 0 w 10960443"/>
              <a:gd name="connsiteY4" fmla="*/ 12358 h 465405"/>
              <a:gd name="connsiteX0" fmla="*/ 0 w 11133438"/>
              <a:gd name="connsiteY0" fmla="*/ 12358 h 910248"/>
              <a:gd name="connsiteX1" fmla="*/ 10725666 w 11133438"/>
              <a:gd name="connsiteY1" fmla="*/ 0 h 910248"/>
              <a:gd name="connsiteX2" fmla="*/ 11133438 w 11133438"/>
              <a:gd name="connsiteY2" fmla="*/ 910248 h 910248"/>
              <a:gd name="connsiteX3" fmla="*/ 0 w 11133438"/>
              <a:gd name="connsiteY3" fmla="*/ 465405 h 910248"/>
              <a:gd name="connsiteX4" fmla="*/ 0 w 11133438"/>
              <a:gd name="connsiteY4" fmla="*/ 12358 h 910248"/>
              <a:gd name="connsiteX0" fmla="*/ 0 w 10972800"/>
              <a:gd name="connsiteY0" fmla="*/ 12358 h 477761"/>
              <a:gd name="connsiteX1" fmla="*/ 10725666 w 10972800"/>
              <a:gd name="connsiteY1" fmla="*/ 0 h 477761"/>
              <a:gd name="connsiteX2" fmla="*/ 10972800 w 10972800"/>
              <a:gd name="connsiteY2" fmla="*/ 477761 h 477761"/>
              <a:gd name="connsiteX3" fmla="*/ 0 w 10972800"/>
              <a:gd name="connsiteY3" fmla="*/ 465405 h 477761"/>
              <a:gd name="connsiteX4" fmla="*/ 0 w 10972800"/>
              <a:gd name="connsiteY4" fmla="*/ 12358 h 477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0" h="477761">
                <a:moveTo>
                  <a:pt x="0" y="12358"/>
                </a:moveTo>
                <a:lnTo>
                  <a:pt x="10725666" y="0"/>
                </a:lnTo>
                <a:lnTo>
                  <a:pt x="10972800" y="477761"/>
                </a:lnTo>
                <a:lnTo>
                  <a:pt x="0" y="465405"/>
                </a:lnTo>
                <a:lnTo>
                  <a:pt x="0" y="123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p:nvPr userDrawn="1"/>
        </p:nvSpPr>
        <p:spPr>
          <a:xfrm flipH="1">
            <a:off x="11311596" y="6392594"/>
            <a:ext cx="907536" cy="465405"/>
          </a:xfrm>
          <a:custGeom>
            <a:avLst/>
            <a:gdLst>
              <a:gd name="connsiteX0" fmla="*/ 0 w 10762735"/>
              <a:gd name="connsiteY0" fmla="*/ 0 h 514831"/>
              <a:gd name="connsiteX1" fmla="*/ 10762735 w 10762735"/>
              <a:gd name="connsiteY1" fmla="*/ 0 h 514831"/>
              <a:gd name="connsiteX2" fmla="*/ 10762735 w 10762735"/>
              <a:gd name="connsiteY2" fmla="*/ 514831 h 514831"/>
              <a:gd name="connsiteX3" fmla="*/ 0 w 10762735"/>
              <a:gd name="connsiteY3" fmla="*/ 514831 h 514831"/>
              <a:gd name="connsiteX4" fmla="*/ 0 w 10762735"/>
              <a:gd name="connsiteY4" fmla="*/ 0 h 514831"/>
              <a:gd name="connsiteX0" fmla="*/ 0 w 10960443"/>
              <a:gd name="connsiteY0" fmla="*/ 0 h 514831"/>
              <a:gd name="connsiteX1" fmla="*/ 10762735 w 10960443"/>
              <a:gd name="connsiteY1" fmla="*/ 0 h 514831"/>
              <a:gd name="connsiteX2" fmla="*/ 10960443 w 10960443"/>
              <a:gd name="connsiteY2" fmla="*/ 502474 h 514831"/>
              <a:gd name="connsiteX3" fmla="*/ 0 w 10960443"/>
              <a:gd name="connsiteY3" fmla="*/ 514831 h 514831"/>
              <a:gd name="connsiteX4" fmla="*/ 0 w 10960443"/>
              <a:gd name="connsiteY4" fmla="*/ 0 h 514831"/>
              <a:gd name="connsiteX0" fmla="*/ 0 w 10960443"/>
              <a:gd name="connsiteY0" fmla="*/ 12357 h 527188"/>
              <a:gd name="connsiteX1" fmla="*/ 10552671 w 10960443"/>
              <a:gd name="connsiteY1" fmla="*/ 0 h 527188"/>
              <a:gd name="connsiteX2" fmla="*/ 10960443 w 10960443"/>
              <a:gd name="connsiteY2" fmla="*/ 514831 h 527188"/>
              <a:gd name="connsiteX3" fmla="*/ 0 w 10960443"/>
              <a:gd name="connsiteY3" fmla="*/ 527188 h 527188"/>
              <a:gd name="connsiteX4" fmla="*/ 0 w 10960443"/>
              <a:gd name="connsiteY4" fmla="*/ 12357 h 527188"/>
              <a:gd name="connsiteX0" fmla="*/ 0 w 10960443"/>
              <a:gd name="connsiteY0" fmla="*/ 0 h 514831"/>
              <a:gd name="connsiteX1" fmla="*/ 10725666 w 10960443"/>
              <a:gd name="connsiteY1" fmla="*/ 49426 h 514831"/>
              <a:gd name="connsiteX2" fmla="*/ 10960443 w 10960443"/>
              <a:gd name="connsiteY2" fmla="*/ 502474 h 514831"/>
              <a:gd name="connsiteX3" fmla="*/ 0 w 10960443"/>
              <a:gd name="connsiteY3" fmla="*/ 514831 h 514831"/>
              <a:gd name="connsiteX4" fmla="*/ 0 w 10960443"/>
              <a:gd name="connsiteY4" fmla="*/ 0 h 514831"/>
              <a:gd name="connsiteX0" fmla="*/ 0 w 10960443"/>
              <a:gd name="connsiteY0" fmla="*/ 86499 h 465405"/>
              <a:gd name="connsiteX1" fmla="*/ 10725666 w 10960443"/>
              <a:gd name="connsiteY1" fmla="*/ 0 h 465405"/>
              <a:gd name="connsiteX2" fmla="*/ 10960443 w 10960443"/>
              <a:gd name="connsiteY2" fmla="*/ 453048 h 465405"/>
              <a:gd name="connsiteX3" fmla="*/ 0 w 10960443"/>
              <a:gd name="connsiteY3" fmla="*/ 465405 h 465405"/>
              <a:gd name="connsiteX4" fmla="*/ 0 w 10960443"/>
              <a:gd name="connsiteY4" fmla="*/ 86499 h 465405"/>
              <a:gd name="connsiteX0" fmla="*/ 0 w 10960443"/>
              <a:gd name="connsiteY0" fmla="*/ 12358 h 465405"/>
              <a:gd name="connsiteX1" fmla="*/ 10725666 w 10960443"/>
              <a:gd name="connsiteY1" fmla="*/ 0 h 465405"/>
              <a:gd name="connsiteX2" fmla="*/ 10960443 w 10960443"/>
              <a:gd name="connsiteY2" fmla="*/ 453048 h 465405"/>
              <a:gd name="connsiteX3" fmla="*/ 0 w 10960443"/>
              <a:gd name="connsiteY3" fmla="*/ 465405 h 465405"/>
              <a:gd name="connsiteX4" fmla="*/ 0 w 10960443"/>
              <a:gd name="connsiteY4" fmla="*/ 12358 h 465405"/>
              <a:gd name="connsiteX0" fmla="*/ 0 w 11133438"/>
              <a:gd name="connsiteY0" fmla="*/ 12358 h 910248"/>
              <a:gd name="connsiteX1" fmla="*/ 10725666 w 11133438"/>
              <a:gd name="connsiteY1" fmla="*/ 0 h 910248"/>
              <a:gd name="connsiteX2" fmla="*/ 11133438 w 11133438"/>
              <a:gd name="connsiteY2" fmla="*/ 910248 h 910248"/>
              <a:gd name="connsiteX3" fmla="*/ 0 w 11133438"/>
              <a:gd name="connsiteY3" fmla="*/ 465405 h 910248"/>
              <a:gd name="connsiteX4" fmla="*/ 0 w 11133438"/>
              <a:gd name="connsiteY4" fmla="*/ 12358 h 910248"/>
              <a:gd name="connsiteX0" fmla="*/ 0 w 10972800"/>
              <a:gd name="connsiteY0" fmla="*/ 12358 h 477761"/>
              <a:gd name="connsiteX1" fmla="*/ 10725666 w 10972800"/>
              <a:gd name="connsiteY1" fmla="*/ 0 h 477761"/>
              <a:gd name="connsiteX2" fmla="*/ 10972800 w 10972800"/>
              <a:gd name="connsiteY2" fmla="*/ 477761 h 477761"/>
              <a:gd name="connsiteX3" fmla="*/ 0 w 10972800"/>
              <a:gd name="connsiteY3" fmla="*/ 465405 h 477761"/>
              <a:gd name="connsiteX4" fmla="*/ 0 w 10972800"/>
              <a:gd name="connsiteY4" fmla="*/ 12358 h 477761"/>
              <a:gd name="connsiteX0" fmla="*/ 0 w 10972800"/>
              <a:gd name="connsiteY0" fmla="*/ 12358 h 477761"/>
              <a:gd name="connsiteX1" fmla="*/ 8367337 w 10972800"/>
              <a:gd name="connsiteY1" fmla="*/ 0 h 477761"/>
              <a:gd name="connsiteX2" fmla="*/ 10972800 w 10972800"/>
              <a:gd name="connsiteY2" fmla="*/ 477761 h 477761"/>
              <a:gd name="connsiteX3" fmla="*/ 0 w 10972800"/>
              <a:gd name="connsiteY3" fmla="*/ 465405 h 477761"/>
              <a:gd name="connsiteX4" fmla="*/ 0 w 10972800"/>
              <a:gd name="connsiteY4" fmla="*/ 12358 h 477761"/>
              <a:gd name="connsiteX0" fmla="*/ 0 w 10972800"/>
              <a:gd name="connsiteY0" fmla="*/ 12358 h 477761"/>
              <a:gd name="connsiteX1" fmla="*/ 6156404 w 10972800"/>
              <a:gd name="connsiteY1" fmla="*/ 0 h 477761"/>
              <a:gd name="connsiteX2" fmla="*/ 10972800 w 10972800"/>
              <a:gd name="connsiteY2" fmla="*/ 477761 h 477761"/>
              <a:gd name="connsiteX3" fmla="*/ 0 w 10972800"/>
              <a:gd name="connsiteY3" fmla="*/ 465405 h 477761"/>
              <a:gd name="connsiteX4" fmla="*/ 0 w 10972800"/>
              <a:gd name="connsiteY4" fmla="*/ 12358 h 477761"/>
              <a:gd name="connsiteX0" fmla="*/ 0 w 10972800"/>
              <a:gd name="connsiteY0" fmla="*/ 1 h 465404"/>
              <a:gd name="connsiteX1" fmla="*/ 7335570 w 10972800"/>
              <a:gd name="connsiteY1" fmla="*/ 0 h 465404"/>
              <a:gd name="connsiteX2" fmla="*/ 10972800 w 10972800"/>
              <a:gd name="connsiteY2" fmla="*/ 465404 h 465404"/>
              <a:gd name="connsiteX3" fmla="*/ 0 w 10972800"/>
              <a:gd name="connsiteY3" fmla="*/ 453048 h 465404"/>
              <a:gd name="connsiteX4" fmla="*/ 0 w 10972800"/>
              <a:gd name="connsiteY4" fmla="*/ 1 h 465404"/>
              <a:gd name="connsiteX0" fmla="*/ 0 w 7435303"/>
              <a:gd name="connsiteY0" fmla="*/ 1 h 453048"/>
              <a:gd name="connsiteX1" fmla="*/ 7335570 w 7435303"/>
              <a:gd name="connsiteY1" fmla="*/ 0 h 453048"/>
              <a:gd name="connsiteX2" fmla="*/ 7435303 w 7435303"/>
              <a:gd name="connsiteY2" fmla="*/ 453047 h 453048"/>
              <a:gd name="connsiteX3" fmla="*/ 0 w 7435303"/>
              <a:gd name="connsiteY3" fmla="*/ 453048 h 453048"/>
              <a:gd name="connsiteX4" fmla="*/ 0 w 7435303"/>
              <a:gd name="connsiteY4" fmla="*/ 1 h 453048"/>
              <a:gd name="connsiteX0" fmla="*/ 0 w 10825414"/>
              <a:gd name="connsiteY0" fmla="*/ 1 h 453048"/>
              <a:gd name="connsiteX1" fmla="*/ 7335570 w 10825414"/>
              <a:gd name="connsiteY1" fmla="*/ 0 h 453048"/>
              <a:gd name="connsiteX2" fmla="*/ 10825414 w 10825414"/>
              <a:gd name="connsiteY2" fmla="*/ 453047 h 453048"/>
              <a:gd name="connsiteX3" fmla="*/ 0 w 10825414"/>
              <a:gd name="connsiteY3" fmla="*/ 453048 h 453048"/>
              <a:gd name="connsiteX4" fmla="*/ 0 w 10825414"/>
              <a:gd name="connsiteY4" fmla="*/ 1 h 453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5414" h="453048">
                <a:moveTo>
                  <a:pt x="0" y="1"/>
                </a:moveTo>
                <a:lnTo>
                  <a:pt x="7335570" y="0"/>
                </a:lnTo>
                <a:lnTo>
                  <a:pt x="10825414" y="453047"/>
                </a:lnTo>
                <a:lnTo>
                  <a:pt x="0" y="453048"/>
                </a:ln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title"/>
          </p:nvPr>
        </p:nvSpPr>
        <p:spPr>
          <a:xfrm>
            <a:off x="838200" y="351942"/>
            <a:ext cx="10515600" cy="1325563"/>
          </a:xfrm>
        </p:spPr>
        <p:txBody>
          <a:bodyPr/>
          <a:lstStyle>
            <a:lvl1pPr>
              <a:defRPr>
                <a:solidFill>
                  <a:schemeClr val="bg1"/>
                </a:solidFill>
              </a:defRPr>
            </a:lvl1pPr>
          </a:lstStyle>
          <a:p>
            <a:r>
              <a:rPr lang="en-US" dirty="0" smtClean="0"/>
              <a:t>Click to edit Master title style</a:t>
            </a:r>
            <a:endParaRPr lang="en-US" dirty="0"/>
          </a:p>
        </p:txBody>
      </p:sp>
      <p:sp>
        <p:nvSpPr>
          <p:cNvPr id="9" name="Content Placeholder 2"/>
          <p:cNvSpPr>
            <a:spLocks noGrp="1"/>
          </p:cNvSpPr>
          <p:nvPr>
            <p:ph idx="1"/>
          </p:nvPr>
        </p:nvSpPr>
        <p:spPr>
          <a:xfrm>
            <a:off x="838200" y="1812442"/>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3"/>
          <p:cNvSpPr>
            <a:spLocks noGrp="1"/>
          </p:cNvSpPr>
          <p:nvPr>
            <p:ph type="dt" sz="half" idx="10"/>
          </p:nvPr>
        </p:nvSpPr>
        <p:spPr>
          <a:xfrm>
            <a:off x="838200" y="6343167"/>
            <a:ext cx="2743200" cy="365125"/>
          </a:xfrm>
        </p:spPr>
        <p:txBody>
          <a:bodyPr/>
          <a:lstStyle/>
          <a:p>
            <a:fld id="{2A499558-3771-478B-9221-38986F8219A8}" type="datetime1">
              <a:rPr lang="en-US" smtClean="0"/>
              <a:t>11/14/2017</a:t>
            </a:fld>
            <a:endParaRPr lang="en-US" dirty="0"/>
          </a:p>
        </p:txBody>
      </p:sp>
      <p:sp>
        <p:nvSpPr>
          <p:cNvPr id="11" name="Footer Placeholder 4"/>
          <p:cNvSpPr>
            <a:spLocks noGrp="1"/>
          </p:cNvSpPr>
          <p:nvPr>
            <p:ph type="ftr" sz="quarter" idx="11"/>
          </p:nvPr>
        </p:nvSpPr>
        <p:spPr>
          <a:xfrm>
            <a:off x="4038600" y="6343167"/>
            <a:ext cx="4114800" cy="365125"/>
          </a:xfrm>
        </p:spPr>
        <p:txBody>
          <a:bodyPr/>
          <a:lstStyle>
            <a:lvl1pPr>
              <a:defRPr>
                <a:solidFill>
                  <a:schemeClr val="accent3"/>
                </a:solidFill>
              </a:defRPr>
            </a:lvl1pPr>
          </a:lstStyle>
          <a:p>
            <a:endParaRPr lang="en-US" dirty="0"/>
          </a:p>
        </p:txBody>
      </p:sp>
      <p:sp>
        <p:nvSpPr>
          <p:cNvPr id="12" name="Slide Number Placeholder 5"/>
          <p:cNvSpPr>
            <a:spLocks noGrp="1"/>
          </p:cNvSpPr>
          <p:nvPr>
            <p:ph type="sldNum" sz="quarter" idx="12"/>
          </p:nvPr>
        </p:nvSpPr>
        <p:spPr>
          <a:xfrm>
            <a:off x="8568396" y="6343167"/>
            <a:ext cx="2743200" cy="365125"/>
          </a:xfrm>
        </p:spPr>
        <p:txBody>
          <a:bodyPr/>
          <a:lstStyle>
            <a:lvl1pPr>
              <a:defRPr>
                <a:solidFill>
                  <a:schemeClr val="bg1"/>
                </a:solidFill>
              </a:defRPr>
            </a:lvl1pPr>
          </a:lstStyle>
          <a:p>
            <a:fld id="{E45F3E5A-D972-B34D-A858-AD56261B5C28}" type="slidenum">
              <a:rPr lang="en-US" smtClean="0"/>
              <a:pPr/>
              <a:t>‹#›</a:t>
            </a:fld>
            <a:endParaRPr lang="en-US" dirty="0"/>
          </a:p>
        </p:txBody>
      </p:sp>
      <p:sp>
        <p:nvSpPr>
          <p:cNvPr id="13" name="Rectangle 12"/>
          <p:cNvSpPr/>
          <p:nvPr userDrawn="1"/>
        </p:nvSpPr>
        <p:spPr>
          <a:xfrm>
            <a:off x="0" y="351942"/>
            <a:ext cx="135924" cy="132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userDrawn="1"/>
        </p:nvSpPr>
        <p:spPr>
          <a:xfrm>
            <a:off x="8563574" y="6588648"/>
            <a:ext cx="2286000" cy="184666"/>
          </a:xfrm>
          <a:prstGeom prst="rect">
            <a:avLst/>
          </a:prstGeom>
          <a:noFill/>
        </p:spPr>
        <p:txBody>
          <a:bodyPr wrap="square" rtlCol="0">
            <a:spAutoFit/>
          </a:bodyPr>
          <a:lstStyle/>
          <a:p>
            <a:pPr algn="r"/>
            <a:r>
              <a:rPr lang="en-US" sz="600" dirty="0" smtClean="0">
                <a:latin typeface="Arial" pitchFamily="34" charset="0"/>
                <a:cs typeface="Arial" pitchFamily="34" charset="0"/>
              </a:rPr>
              <a:t>©</a:t>
            </a:r>
            <a:r>
              <a:rPr lang="en-US" sz="600" baseline="0" dirty="0" smtClean="0">
                <a:latin typeface="Arial" pitchFamily="34" charset="0"/>
                <a:cs typeface="Arial" pitchFamily="34" charset="0"/>
              </a:rPr>
              <a:t> 2016 Valmont Industries, Inc. All rights reserved.</a:t>
            </a:r>
            <a:endParaRPr lang="en-US" sz="600" dirty="0">
              <a:latin typeface="Arial" pitchFamily="34" charset="0"/>
              <a:cs typeface="Arial" pitchFamily="34" charset="0"/>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672" y="6437946"/>
            <a:ext cx="1339328" cy="343643"/>
          </a:xfrm>
          <a:prstGeom prst="rect">
            <a:avLst/>
          </a:prstGeom>
        </p:spPr>
      </p:pic>
    </p:spTree>
    <p:extLst>
      <p:ext uri="{BB962C8B-B14F-4D97-AF65-F5344CB8AC3E}">
        <p14:creationId xmlns:p14="http://schemas.microsoft.com/office/powerpoint/2010/main" val="12547938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Rectangle 5"/>
          <p:cNvSpPr/>
          <p:nvPr userDrawn="1"/>
        </p:nvSpPr>
        <p:spPr>
          <a:xfrm>
            <a:off x="-6180" y="0"/>
            <a:ext cx="12207789"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p:nvPr userDrawn="1"/>
        </p:nvSpPr>
        <p:spPr>
          <a:xfrm>
            <a:off x="0" y="6392594"/>
            <a:ext cx="10972800" cy="465405"/>
          </a:xfrm>
          <a:custGeom>
            <a:avLst/>
            <a:gdLst>
              <a:gd name="connsiteX0" fmla="*/ 0 w 10762735"/>
              <a:gd name="connsiteY0" fmla="*/ 0 h 514831"/>
              <a:gd name="connsiteX1" fmla="*/ 10762735 w 10762735"/>
              <a:gd name="connsiteY1" fmla="*/ 0 h 514831"/>
              <a:gd name="connsiteX2" fmla="*/ 10762735 w 10762735"/>
              <a:gd name="connsiteY2" fmla="*/ 514831 h 514831"/>
              <a:gd name="connsiteX3" fmla="*/ 0 w 10762735"/>
              <a:gd name="connsiteY3" fmla="*/ 514831 h 514831"/>
              <a:gd name="connsiteX4" fmla="*/ 0 w 10762735"/>
              <a:gd name="connsiteY4" fmla="*/ 0 h 514831"/>
              <a:gd name="connsiteX0" fmla="*/ 0 w 10960443"/>
              <a:gd name="connsiteY0" fmla="*/ 0 h 514831"/>
              <a:gd name="connsiteX1" fmla="*/ 10762735 w 10960443"/>
              <a:gd name="connsiteY1" fmla="*/ 0 h 514831"/>
              <a:gd name="connsiteX2" fmla="*/ 10960443 w 10960443"/>
              <a:gd name="connsiteY2" fmla="*/ 502474 h 514831"/>
              <a:gd name="connsiteX3" fmla="*/ 0 w 10960443"/>
              <a:gd name="connsiteY3" fmla="*/ 514831 h 514831"/>
              <a:gd name="connsiteX4" fmla="*/ 0 w 10960443"/>
              <a:gd name="connsiteY4" fmla="*/ 0 h 514831"/>
              <a:gd name="connsiteX0" fmla="*/ 0 w 10960443"/>
              <a:gd name="connsiteY0" fmla="*/ 12357 h 527188"/>
              <a:gd name="connsiteX1" fmla="*/ 10552671 w 10960443"/>
              <a:gd name="connsiteY1" fmla="*/ 0 h 527188"/>
              <a:gd name="connsiteX2" fmla="*/ 10960443 w 10960443"/>
              <a:gd name="connsiteY2" fmla="*/ 514831 h 527188"/>
              <a:gd name="connsiteX3" fmla="*/ 0 w 10960443"/>
              <a:gd name="connsiteY3" fmla="*/ 527188 h 527188"/>
              <a:gd name="connsiteX4" fmla="*/ 0 w 10960443"/>
              <a:gd name="connsiteY4" fmla="*/ 12357 h 527188"/>
              <a:gd name="connsiteX0" fmla="*/ 0 w 10960443"/>
              <a:gd name="connsiteY0" fmla="*/ 0 h 514831"/>
              <a:gd name="connsiteX1" fmla="*/ 10725666 w 10960443"/>
              <a:gd name="connsiteY1" fmla="*/ 49426 h 514831"/>
              <a:gd name="connsiteX2" fmla="*/ 10960443 w 10960443"/>
              <a:gd name="connsiteY2" fmla="*/ 502474 h 514831"/>
              <a:gd name="connsiteX3" fmla="*/ 0 w 10960443"/>
              <a:gd name="connsiteY3" fmla="*/ 514831 h 514831"/>
              <a:gd name="connsiteX4" fmla="*/ 0 w 10960443"/>
              <a:gd name="connsiteY4" fmla="*/ 0 h 514831"/>
              <a:gd name="connsiteX0" fmla="*/ 0 w 10960443"/>
              <a:gd name="connsiteY0" fmla="*/ 86499 h 465405"/>
              <a:gd name="connsiteX1" fmla="*/ 10725666 w 10960443"/>
              <a:gd name="connsiteY1" fmla="*/ 0 h 465405"/>
              <a:gd name="connsiteX2" fmla="*/ 10960443 w 10960443"/>
              <a:gd name="connsiteY2" fmla="*/ 453048 h 465405"/>
              <a:gd name="connsiteX3" fmla="*/ 0 w 10960443"/>
              <a:gd name="connsiteY3" fmla="*/ 465405 h 465405"/>
              <a:gd name="connsiteX4" fmla="*/ 0 w 10960443"/>
              <a:gd name="connsiteY4" fmla="*/ 86499 h 465405"/>
              <a:gd name="connsiteX0" fmla="*/ 0 w 10960443"/>
              <a:gd name="connsiteY0" fmla="*/ 12358 h 465405"/>
              <a:gd name="connsiteX1" fmla="*/ 10725666 w 10960443"/>
              <a:gd name="connsiteY1" fmla="*/ 0 h 465405"/>
              <a:gd name="connsiteX2" fmla="*/ 10960443 w 10960443"/>
              <a:gd name="connsiteY2" fmla="*/ 453048 h 465405"/>
              <a:gd name="connsiteX3" fmla="*/ 0 w 10960443"/>
              <a:gd name="connsiteY3" fmla="*/ 465405 h 465405"/>
              <a:gd name="connsiteX4" fmla="*/ 0 w 10960443"/>
              <a:gd name="connsiteY4" fmla="*/ 12358 h 465405"/>
              <a:gd name="connsiteX0" fmla="*/ 0 w 11133438"/>
              <a:gd name="connsiteY0" fmla="*/ 12358 h 910248"/>
              <a:gd name="connsiteX1" fmla="*/ 10725666 w 11133438"/>
              <a:gd name="connsiteY1" fmla="*/ 0 h 910248"/>
              <a:gd name="connsiteX2" fmla="*/ 11133438 w 11133438"/>
              <a:gd name="connsiteY2" fmla="*/ 910248 h 910248"/>
              <a:gd name="connsiteX3" fmla="*/ 0 w 11133438"/>
              <a:gd name="connsiteY3" fmla="*/ 465405 h 910248"/>
              <a:gd name="connsiteX4" fmla="*/ 0 w 11133438"/>
              <a:gd name="connsiteY4" fmla="*/ 12358 h 910248"/>
              <a:gd name="connsiteX0" fmla="*/ 0 w 10972800"/>
              <a:gd name="connsiteY0" fmla="*/ 12358 h 477761"/>
              <a:gd name="connsiteX1" fmla="*/ 10725666 w 10972800"/>
              <a:gd name="connsiteY1" fmla="*/ 0 h 477761"/>
              <a:gd name="connsiteX2" fmla="*/ 10972800 w 10972800"/>
              <a:gd name="connsiteY2" fmla="*/ 477761 h 477761"/>
              <a:gd name="connsiteX3" fmla="*/ 0 w 10972800"/>
              <a:gd name="connsiteY3" fmla="*/ 465405 h 477761"/>
              <a:gd name="connsiteX4" fmla="*/ 0 w 10972800"/>
              <a:gd name="connsiteY4" fmla="*/ 12358 h 477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0" h="477761">
                <a:moveTo>
                  <a:pt x="0" y="12358"/>
                </a:moveTo>
                <a:lnTo>
                  <a:pt x="10725666" y="0"/>
                </a:lnTo>
                <a:lnTo>
                  <a:pt x="10972800" y="477761"/>
                </a:lnTo>
                <a:lnTo>
                  <a:pt x="0" y="465405"/>
                </a:lnTo>
                <a:lnTo>
                  <a:pt x="0" y="1235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8"/>
          <p:cNvSpPr/>
          <p:nvPr userDrawn="1"/>
        </p:nvSpPr>
        <p:spPr>
          <a:xfrm flipH="1">
            <a:off x="11311596" y="6392594"/>
            <a:ext cx="907536" cy="465405"/>
          </a:xfrm>
          <a:custGeom>
            <a:avLst/>
            <a:gdLst>
              <a:gd name="connsiteX0" fmla="*/ 0 w 10762735"/>
              <a:gd name="connsiteY0" fmla="*/ 0 h 514831"/>
              <a:gd name="connsiteX1" fmla="*/ 10762735 w 10762735"/>
              <a:gd name="connsiteY1" fmla="*/ 0 h 514831"/>
              <a:gd name="connsiteX2" fmla="*/ 10762735 w 10762735"/>
              <a:gd name="connsiteY2" fmla="*/ 514831 h 514831"/>
              <a:gd name="connsiteX3" fmla="*/ 0 w 10762735"/>
              <a:gd name="connsiteY3" fmla="*/ 514831 h 514831"/>
              <a:gd name="connsiteX4" fmla="*/ 0 w 10762735"/>
              <a:gd name="connsiteY4" fmla="*/ 0 h 514831"/>
              <a:gd name="connsiteX0" fmla="*/ 0 w 10960443"/>
              <a:gd name="connsiteY0" fmla="*/ 0 h 514831"/>
              <a:gd name="connsiteX1" fmla="*/ 10762735 w 10960443"/>
              <a:gd name="connsiteY1" fmla="*/ 0 h 514831"/>
              <a:gd name="connsiteX2" fmla="*/ 10960443 w 10960443"/>
              <a:gd name="connsiteY2" fmla="*/ 502474 h 514831"/>
              <a:gd name="connsiteX3" fmla="*/ 0 w 10960443"/>
              <a:gd name="connsiteY3" fmla="*/ 514831 h 514831"/>
              <a:gd name="connsiteX4" fmla="*/ 0 w 10960443"/>
              <a:gd name="connsiteY4" fmla="*/ 0 h 514831"/>
              <a:gd name="connsiteX0" fmla="*/ 0 w 10960443"/>
              <a:gd name="connsiteY0" fmla="*/ 12357 h 527188"/>
              <a:gd name="connsiteX1" fmla="*/ 10552671 w 10960443"/>
              <a:gd name="connsiteY1" fmla="*/ 0 h 527188"/>
              <a:gd name="connsiteX2" fmla="*/ 10960443 w 10960443"/>
              <a:gd name="connsiteY2" fmla="*/ 514831 h 527188"/>
              <a:gd name="connsiteX3" fmla="*/ 0 w 10960443"/>
              <a:gd name="connsiteY3" fmla="*/ 527188 h 527188"/>
              <a:gd name="connsiteX4" fmla="*/ 0 w 10960443"/>
              <a:gd name="connsiteY4" fmla="*/ 12357 h 527188"/>
              <a:gd name="connsiteX0" fmla="*/ 0 w 10960443"/>
              <a:gd name="connsiteY0" fmla="*/ 0 h 514831"/>
              <a:gd name="connsiteX1" fmla="*/ 10725666 w 10960443"/>
              <a:gd name="connsiteY1" fmla="*/ 49426 h 514831"/>
              <a:gd name="connsiteX2" fmla="*/ 10960443 w 10960443"/>
              <a:gd name="connsiteY2" fmla="*/ 502474 h 514831"/>
              <a:gd name="connsiteX3" fmla="*/ 0 w 10960443"/>
              <a:gd name="connsiteY3" fmla="*/ 514831 h 514831"/>
              <a:gd name="connsiteX4" fmla="*/ 0 w 10960443"/>
              <a:gd name="connsiteY4" fmla="*/ 0 h 514831"/>
              <a:gd name="connsiteX0" fmla="*/ 0 w 10960443"/>
              <a:gd name="connsiteY0" fmla="*/ 86499 h 465405"/>
              <a:gd name="connsiteX1" fmla="*/ 10725666 w 10960443"/>
              <a:gd name="connsiteY1" fmla="*/ 0 h 465405"/>
              <a:gd name="connsiteX2" fmla="*/ 10960443 w 10960443"/>
              <a:gd name="connsiteY2" fmla="*/ 453048 h 465405"/>
              <a:gd name="connsiteX3" fmla="*/ 0 w 10960443"/>
              <a:gd name="connsiteY3" fmla="*/ 465405 h 465405"/>
              <a:gd name="connsiteX4" fmla="*/ 0 w 10960443"/>
              <a:gd name="connsiteY4" fmla="*/ 86499 h 465405"/>
              <a:gd name="connsiteX0" fmla="*/ 0 w 10960443"/>
              <a:gd name="connsiteY0" fmla="*/ 12358 h 465405"/>
              <a:gd name="connsiteX1" fmla="*/ 10725666 w 10960443"/>
              <a:gd name="connsiteY1" fmla="*/ 0 h 465405"/>
              <a:gd name="connsiteX2" fmla="*/ 10960443 w 10960443"/>
              <a:gd name="connsiteY2" fmla="*/ 453048 h 465405"/>
              <a:gd name="connsiteX3" fmla="*/ 0 w 10960443"/>
              <a:gd name="connsiteY3" fmla="*/ 465405 h 465405"/>
              <a:gd name="connsiteX4" fmla="*/ 0 w 10960443"/>
              <a:gd name="connsiteY4" fmla="*/ 12358 h 465405"/>
              <a:gd name="connsiteX0" fmla="*/ 0 w 11133438"/>
              <a:gd name="connsiteY0" fmla="*/ 12358 h 910248"/>
              <a:gd name="connsiteX1" fmla="*/ 10725666 w 11133438"/>
              <a:gd name="connsiteY1" fmla="*/ 0 h 910248"/>
              <a:gd name="connsiteX2" fmla="*/ 11133438 w 11133438"/>
              <a:gd name="connsiteY2" fmla="*/ 910248 h 910248"/>
              <a:gd name="connsiteX3" fmla="*/ 0 w 11133438"/>
              <a:gd name="connsiteY3" fmla="*/ 465405 h 910248"/>
              <a:gd name="connsiteX4" fmla="*/ 0 w 11133438"/>
              <a:gd name="connsiteY4" fmla="*/ 12358 h 910248"/>
              <a:gd name="connsiteX0" fmla="*/ 0 w 10972800"/>
              <a:gd name="connsiteY0" fmla="*/ 12358 h 477761"/>
              <a:gd name="connsiteX1" fmla="*/ 10725666 w 10972800"/>
              <a:gd name="connsiteY1" fmla="*/ 0 h 477761"/>
              <a:gd name="connsiteX2" fmla="*/ 10972800 w 10972800"/>
              <a:gd name="connsiteY2" fmla="*/ 477761 h 477761"/>
              <a:gd name="connsiteX3" fmla="*/ 0 w 10972800"/>
              <a:gd name="connsiteY3" fmla="*/ 465405 h 477761"/>
              <a:gd name="connsiteX4" fmla="*/ 0 w 10972800"/>
              <a:gd name="connsiteY4" fmla="*/ 12358 h 477761"/>
              <a:gd name="connsiteX0" fmla="*/ 0 w 10972800"/>
              <a:gd name="connsiteY0" fmla="*/ 12358 h 477761"/>
              <a:gd name="connsiteX1" fmla="*/ 8367337 w 10972800"/>
              <a:gd name="connsiteY1" fmla="*/ 0 h 477761"/>
              <a:gd name="connsiteX2" fmla="*/ 10972800 w 10972800"/>
              <a:gd name="connsiteY2" fmla="*/ 477761 h 477761"/>
              <a:gd name="connsiteX3" fmla="*/ 0 w 10972800"/>
              <a:gd name="connsiteY3" fmla="*/ 465405 h 477761"/>
              <a:gd name="connsiteX4" fmla="*/ 0 w 10972800"/>
              <a:gd name="connsiteY4" fmla="*/ 12358 h 477761"/>
              <a:gd name="connsiteX0" fmla="*/ 0 w 10972800"/>
              <a:gd name="connsiteY0" fmla="*/ 12358 h 477761"/>
              <a:gd name="connsiteX1" fmla="*/ 6156404 w 10972800"/>
              <a:gd name="connsiteY1" fmla="*/ 0 h 477761"/>
              <a:gd name="connsiteX2" fmla="*/ 10972800 w 10972800"/>
              <a:gd name="connsiteY2" fmla="*/ 477761 h 477761"/>
              <a:gd name="connsiteX3" fmla="*/ 0 w 10972800"/>
              <a:gd name="connsiteY3" fmla="*/ 465405 h 477761"/>
              <a:gd name="connsiteX4" fmla="*/ 0 w 10972800"/>
              <a:gd name="connsiteY4" fmla="*/ 12358 h 477761"/>
              <a:gd name="connsiteX0" fmla="*/ 0 w 10972800"/>
              <a:gd name="connsiteY0" fmla="*/ 1 h 465404"/>
              <a:gd name="connsiteX1" fmla="*/ 7335570 w 10972800"/>
              <a:gd name="connsiteY1" fmla="*/ 0 h 465404"/>
              <a:gd name="connsiteX2" fmla="*/ 10972800 w 10972800"/>
              <a:gd name="connsiteY2" fmla="*/ 465404 h 465404"/>
              <a:gd name="connsiteX3" fmla="*/ 0 w 10972800"/>
              <a:gd name="connsiteY3" fmla="*/ 453048 h 465404"/>
              <a:gd name="connsiteX4" fmla="*/ 0 w 10972800"/>
              <a:gd name="connsiteY4" fmla="*/ 1 h 465404"/>
              <a:gd name="connsiteX0" fmla="*/ 0 w 7435303"/>
              <a:gd name="connsiteY0" fmla="*/ 1 h 453048"/>
              <a:gd name="connsiteX1" fmla="*/ 7335570 w 7435303"/>
              <a:gd name="connsiteY1" fmla="*/ 0 h 453048"/>
              <a:gd name="connsiteX2" fmla="*/ 7435303 w 7435303"/>
              <a:gd name="connsiteY2" fmla="*/ 453047 h 453048"/>
              <a:gd name="connsiteX3" fmla="*/ 0 w 7435303"/>
              <a:gd name="connsiteY3" fmla="*/ 453048 h 453048"/>
              <a:gd name="connsiteX4" fmla="*/ 0 w 7435303"/>
              <a:gd name="connsiteY4" fmla="*/ 1 h 453048"/>
              <a:gd name="connsiteX0" fmla="*/ 0 w 10825414"/>
              <a:gd name="connsiteY0" fmla="*/ 1 h 453048"/>
              <a:gd name="connsiteX1" fmla="*/ 7335570 w 10825414"/>
              <a:gd name="connsiteY1" fmla="*/ 0 h 453048"/>
              <a:gd name="connsiteX2" fmla="*/ 10825414 w 10825414"/>
              <a:gd name="connsiteY2" fmla="*/ 453047 h 453048"/>
              <a:gd name="connsiteX3" fmla="*/ 0 w 10825414"/>
              <a:gd name="connsiteY3" fmla="*/ 453048 h 453048"/>
              <a:gd name="connsiteX4" fmla="*/ 0 w 10825414"/>
              <a:gd name="connsiteY4" fmla="*/ 1 h 453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5414" h="453048">
                <a:moveTo>
                  <a:pt x="0" y="1"/>
                </a:moveTo>
                <a:lnTo>
                  <a:pt x="7335570" y="0"/>
                </a:lnTo>
                <a:lnTo>
                  <a:pt x="10825414" y="453047"/>
                </a:lnTo>
                <a:lnTo>
                  <a:pt x="0" y="453048"/>
                </a:lnTo>
                <a:lnTo>
                  <a:pt x="0"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838200" y="351942"/>
            <a:ext cx="10515600" cy="1325563"/>
          </a:xfrm>
        </p:spPr>
        <p:txBody>
          <a:bodyPr/>
          <a:lstStyle>
            <a:lvl1pPr>
              <a:defRPr>
                <a:solidFill>
                  <a:schemeClr val="bg1"/>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838200" y="1812442"/>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3"/>
          <p:cNvSpPr>
            <a:spLocks noGrp="1"/>
          </p:cNvSpPr>
          <p:nvPr>
            <p:ph type="dt" sz="half" idx="10"/>
          </p:nvPr>
        </p:nvSpPr>
        <p:spPr>
          <a:xfrm>
            <a:off x="838200" y="6343167"/>
            <a:ext cx="2743200" cy="365125"/>
          </a:xfrm>
        </p:spPr>
        <p:txBody>
          <a:bodyPr/>
          <a:lstStyle/>
          <a:p>
            <a:fld id="{A8DA6E59-E68C-4F97-B701-92C27BB8E382}" type="datetime1">
              <a:rPr lang="en-US" smtClean="0"/>
              <a:t>11/14/2017</a:t>
            </a:fld>
            <a:endParaRPr lang="en-US" dirty="0"/>
          </a:p>
        </p:txBody>
      </p:sp>
      <p:sp>
        <p:nvSpPr>
          <p:cNvPr id="12" name="Footer Placeholder 4"/>
          <p:cNvSpPr>
            <a:spLocks noGrp="1"/>
          </p:cNvSpPr>
          <p:nvPr>
            <p:ph type="ftr" sz="quarter" idx="11"/>
          </p:nvPr>
        </p:nvSpPr>
        <p:spPr>
          <a:xfrm>
            <a:off x="4038600" y="6343167"/>
            <a:ext cx="4114800" cy="365125"/>
          </a:xfrm>
        </p:spPr>
        <p:txBody>
          <a:bodyPr/>
          <a:lstStyle>
            <a:lvl1pPr>
              <a:defRPr>
                <a:solidFill>
                  <a:schemeClr val="accent3"/>
                </a:solidFill>
              </a:defRPr>
            </a:lvl1pPr>
          </a:lstStyle>
          <a:p>
            <a:endParaRPr lang="en-US" dirty="0"/>
          </a:p>
        </p:txBody>
      </p:sp>
      <p:sp>
        <p:nvSpPr>
          <p:cNvPr id="13" name="Slide Number Placeholder 5"/>
          <p:cNvSpPr>
            <a:spLocks noGrp="1"/>
          </p:cNvSpPr>
          <p:nvPr>
            <p:ph type="sldNum" sz="quarter" idx="12"/>
          </p:nvPr>
        </p:nvSpPr>
        <p:spPr>
          <a:xfrm>
            <a:off x="8568396" y="6343167"/>
            <a:ext cx="2743200" cy="365125"/>
          </a:xfrm>
        </p:spPr>
        <p:txBody>
          <a:bodyPr/>
          <a:lstStyle>
            <a:lvl1pPr>
              <a:defRPr>
                <a:solidFill>
                  <a:schemeClr val="bg1"/>
                </a:solidFill>
              </a:defRPr>
            </a:lvl1pPr>
          </a:lstStyle>
          <a:p>
            <a:fld id="{E45F3E5A-D972-B34D-A858-AD56261B5C28}" type="slidenum">
              <a:rPr lang="en-US" smtClean="0"/>
              <a:pPr/>
              <a:t>‹#›</a:t>
            </a:fld>
            <a:endParaRPr lang="en-US" dirty="0"/>
          </a:p>
        </p:txBody>
      </p:sp>
      <p:sp>
        <p:nvSpPr>
          <p:cNvPr id="14" name="Rectangle 13"/>
          <p:cNvSpPr/>
          <p:nvPr userDrawn="1"/>
        </p:nvSpPr>
        <p:spPr>
          <a:xfrm>
            <a:off x="0" y="351942"/>
            <a:ext cx="135924" cy="132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userDrawn="1"/>
        </p:nvSpPr>
        <p:spPr>
          <a:xfrm>
            <a:off x="8563574" y="6588648"/>
            <a:ext cx="2286000" cy="184666"/>
          </a:xfrm>
          <a:prstGeom prst="rect">
            <a:avLst/>
          </a:prstGeom>
          <a:noFill/>
        </p:spPr>
        <p:txBody>
          <a:bodyPr wrap="square" rtlCol="0">
            <a:spAutoFit/>
          </a:bodyPr>
          <a:lstStyle/>
          <a:p>
            <a:pPr algn="r"/>
            <a:r>
              <a:rPr lang="en-US" sz="600" dirty="0" smtClean="0">
                <a:latin typeface="Arial" pitchFamily="34" charset="0"/>
                <a:cs typeface="Arial" pitchFamily="34" charset="0"/>
              </a:rPr>
              <a:t>©</a:t>
            </a:r>
            <a:r>
              <a:rPr lang="en-US" sz="600" baseline="0" dirty="0" smtClean="0">
                <a:latin typeface="Arial" pitchFamily="34" charset="0"/>
                <a:cs typeface="Arial" pitchFamily="34" charset="0"/>
              </a:rPr>
              <a:t> 2016 Valmont Industries, Inc. All rights reserved.</a:t>
            </a:r>
            <a:endParaRPr lang="en-US" sz="600" dirty="0">
              <a:latin typeface="Arial" pitchFamily="34" charset="0"/>
              <a:cs typeface="Arial" pitchFamily="34" charset="0"/>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672" y="6437946"/>
            <a:ext cx="1339328" cy="343643"/>
          </a:xfrm>
          <a:prstGeom prst="rect">
            <a:avLst/>
          </a:prstGeom>
        </p:spPr>
      </p:pic>
    </p:spTree>
    <p:extLst>
      <p:ext uri="{BB962C8B-B14F-4D97-AF65-F5344CB8AC3E}">
        <p14:creationId xmlns:p14="http://schemas.microsoft.com/office/powerpoint/2010/main" val="3492538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dirty="0" smtClean="0"/>
              <a:t>THANK YOU!</a:t>
            </a:r>
            <a:endParaRPr lang="en-US" dirty="0"/>
          </a:p>
        </p:txBody>
      </p:sp>
      <p:sp>
        <p:nvSpPr>
          <p:cNvPr id="7"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smtClean="0"/>
              <a:t>valmontstructures.com</a:t>
            </a:r>
            <a:endParaRPr lang="en-US" dirty="0"/>
          </a:p>
        </p:txBody>
      </p:sp>
      <p:pic>
        <p:nvPicPr>
          <p:cNvPr id="9" name="Picture 8">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2113" y="6230817"/>
            <a:ext cx="1627773" cy="417652"/>
          </a:xfrm>
          <a:prstGeom prst="rect">
            <a:avLst/>
          </a:prstGeom>
        </p:spPr>
      </p:pic>
      <p:sp>
        <p:nvSpPr>
          <p:cNvPr id="14" name="TextBox 13"/>
          <p:cNvSpPr txBox="1"/>
          <p:nvPr userDrawn="1"/>
        </p:nvSpPr>
        <p:spPr>
          <a:xfrm>
            <a:off x="9628014" y="6538912"/>
            <a:ext cx="2286000" cy="184666"/>
          </a:xfrm>
          <a:prstGeom prst="rect">
            <a:avLst/>
          </a:prstGeom>
          <a:noFill/>
        </p:spPr>
        <p:txBody>
          <a:bodyPr wrap="square" rtlCol="0">
            <a:spAutoFit/>
          </a:bodyPr>
          <a:lstStyle/>
          <a:p>
            <a:pPr algn="r"/>
            <a:r>
              <a:rPr lang="en-US" sz="600" dirty="0" smtClean="0">
                <a:latin typeface="Arial" pitchFamily="34" charset="0"/>
                <a:cs typeface="Arial" pitchFamily="34" charset="0"/>
              </a:rPr>
              <a:t>©</a:t>
            </a:r>
            <a:r>
              <a:rPr lang="en-US" sz="600" baseline="0" dirty="0" smtClean="0">
                <a:latin typeface="Arial" pitchFamily="34" charset="0"/>
                <a:cs typeface="Arial" pitchFamily="34" charset="0"/>
              </a:rPr>
              <a:t> 2016 Valmont Industries, Inc. All rights reserved.</a:t>
            </a:r>
            <a:endParaRPr lang="en-US" sz="600" dirty="0">
              <a:latin typeface="Arial" pitchFamily="34" charset="0"/>
              <a:cs typeface="Arial" pitchFamily="34" charset="0"/>
            </a:endParaRPr>
          </a:p>
        </p:txBody>
      </p:sp>
      <p:sp>
        <p:nvSpPr>
          <p:cNvPr id="11" name="Rectangle 10"/>
          <p:cNvSpPr/>
          <p:nvPr userDrawn="1"/>
        </p:nvSpPr>
        <p:spPr>
          <a:xfrm>
            <a:off x="3279773" y="1127126"/>
            <a:ext cx="5632451" cy="41529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11574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fld id="{E3E94F62-C4C2-4A25-A6A7-574E99DD074E}" type="datetime1">
              <a:rPr lang="en-US" smtClean="0"/>
              <a:t>11/14/2017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Arial" charset="0"/>
                <a:cs typeface="Arial" charset="0"/>
              </a:defRPr>
            </a:lvl1pPr>
          </a:lstStyle>
          <a:p>
            <a:fld id="{E45F3E5A-D972-B34D-A858-AD56261B5C28}" type="slidenum">
              <a:rPr lang="en-US" smtClean="0"/>
              <a:pPr/>
              <a:t>‹#›</a:t>
            </a:fld>
            <a:endParaRPr lang="en-US" dirty="0"/>
          </a:p>
        </p:txBody>
      </p:sp>
    </p:spTree>
    <p:extLst>
      <p:ext uri="{BB962C8B-B14F-4D97-AF65-F5344CB8AC3E}">
        <p14:creationId xmlns:p14="http://schemas.microsoft.com/office/powerpoint/2010/main" val="24970549"/>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0" r:id="rId3"/>
    <p:sldLayoutId id="2147483669" r:id="rId4"/>
    <p:sldLayoutId id="2147483667" r:id="rId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6191" y="4584356"/>
            <a:ext cx="5371070" cy="1893936"/>
          </a:xfrm>
        </p:spPr>
        <p:txBody>
          <a:bodyPr>
            <a:noAutofit/>
          </a:bodyPr>
          <a:lstStyle/>
          <a:p>
            <a:r>
              <a:rPr lang="en-US" sz="3200" dirty="0" smtClean="0"/>
              <a:t>EFFECTIVE PROJECTED AREA (EPA)</a:t>
            </a:r>
            <a:br>
              <a:rPr lang="en-US" sz="3200" dirty="0" smtClean="0"/>
            </a:br>
            <a:endParaRPr lang="en-US" sz="3200" dirty="0"/>
          </a:p>
        </p:txBody>
      </p:sp>
    </p:spTree>
    <p:extLst>
      <p:ext uri="{BB962C8B-B14F-4D97-AF65-F5344CB8AC3E}">
        <p14:creationId xmlns:p14="http://schemas.microsoft.com/office/powerpoint/2010/main" val="4237516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550" y="285613"/>
            <a:ext cx="10515600" cy="1325563"/>
          </a:xfrm>
        </p:spPr>
        <p:txBody>
          <a:bodyPr/>
          <a:lstStyle/>
          <a:p>
            <a:r>
              <a:rPr lang="en-US" dirty="0" smtClean="0"/>
              <a:t>Shape Effects EPA</a:t>
            </a:r>
            <a:endParaRPr lang="en-US" dirty="0"/>
          </a:p>
        </p:txBody>
      </p:sp>
      <p:sp>
        <p:nvSpPr>
          <p:cNvPr id="5" name="Slide Number Placeholder 4"/>
          <p:cNvSpPr>
            <a:spLocks noGrp="1"/>
          </p:cNvSpPr>
          <p:nvPr>
            <p:ph type="sldNum" sz="quarter" idx="12"/>
          </p:nvPr>
        </p:nvSpPr>
        <p:spPr/>
        <p:txBody>
          <a:bodyPr/>
          <a:lstStyle/>
          <a:p>
            <a:fld id="{E45F3E5A-D972-B34D-A858-AD56261B5C28}" type="slidenum">
              <a:rPr lang="en-US" smtClean="0"/>
              <a:pPr/>
              <a:t>10</a:t>
            </a:fld>
            <a:endParaRPr lang="en-US" dirty="0"/>
          </a:p>
        </p:txBody>
      </p:sp>
      <p:sp>
        <p:nvSpPr>
          <p:cNvPr id="17" name="Content Placeholder 2"/>
          <p:cNvSpPr txBox="1">
            <a:spLocks/>
          </p:cNvSpPr>
          <p:nvPr/>
        </p:nvSpPr>
        <p:spPr>
          <a:xfrm>
            <a:off x="7108373" y="1900394"/>
            <a:ext cx="4982028" cy="343346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400" dirty="0" smtClean="0"/>
              <a:t>For example, according to AASHTO, a rectangular flat shape will create around </a:t>
            </a:r>
            <a:r>
              <a:rPr lang="en-US" sz="2400" dirty="0" smtClean="0">
                <a:solidFill>
                  <a:srgbClr val="E6681A"/>
                </a:solidFill>
              </a:rPr>
              <a:t>60%</a:t>
            </a:r>
            <a:r>
              <a:rPr lang="en-US" sz="2400" dirty="0" smtClean="0"/>
              <a:t> </a:t>
            </a:r>
            <a:r>
              <a:rPr lang="en-US" sz="2400" dirty="0" smtClean="0">
                <a:solidFill>
                  <a:srgbClr val="E6681A"/>
                </a:solidFill>
              </a:rPr>
              <a:t>more</a:t>
            </a:r>
            <a:r>
              <a:rPr lang="en-US" sz="2400" dirty="0" smtClean="0"/>
              <a:t> resistance than a round object.</a:t>
            </a:r>
          </a:p>
          <a:p>
            <a:pPr marL="0" indent="0">
              <a:buFont typeface="Arial"/>
              <a:buNone/>
            </a:pPr>
            <a:endParaRPr lang="en-US" sz="2400" dirty="0"/>
          </a:p>
          <a:p>
            <a:pPr marL="0" indent="0">
              <a:buFont typeface="Arial"/>
              <a:buNone/>
            </a:pPr>
            <a:r>
              <a:rPr lang="en-US" sz="2400" dirty="0" smtClean="0"/>
              <a:t>Because of this, the correct loading weight and EPA must be known before sizing or selecting a pole. </a:t>
            </a:r>
          </a:p>
          <a:p>
            <a:pPr marL="0" indent="0">
              <a:buFont typeface="Arial"/>
              <a:buNone/>
            </a:pPr>
            <a:endParaRPr lang="en-US" sz="2400" dirty="0" smtClean="0"/>
          </a:p>
          <a:p>
            <a:pPr marL="0" indent="0">
              <a:buFont typeface="Arial"/>
              <a:buNone/>
            </a:pPr>
            <a:endParaRPr lang="en-US" sz="2400" dirty="0" smtClean="0"/>
          </a:p>
        </p:txBody>
      </p:sp>
      <p:pic>
        <p:nvPicPr>
          <p:cNvPr id="3" name="Picture 2"/>
          <p:cNvPicPr>
            <a:picLocks noChangeAspect="1"/>
          </p:cNvPicPr>
          <p:nvPr/>
        </p:nvPicPr>
        <p:blipFill>
          <a:blip r:embed="rId3"/>
          <a:stretch>
            <a:fillRect/>
          </a:stretch>
        </p:blipFill>
        <p:spPr>
          <a:xfrm>
            <a:off x="104776" y="1611176"/>
            <a:ext cx="6172200" cy="4445022"/>
          </a:xfrm>
          <a:prstGeom prst="rect">
            <a:avLst/>
          </a:prstGeom>
        </p:spPr>
      </p:pic>
    </p:spTree>
    <p:extLst>
      <p:ext uri="{BB962C8B-B14F-4D97-AF65-F5344CB8AC3E}">
        <p14:creationId xmlns:p14="http://schemas.microsoft.com/office/powerpoint/2010/main" val="196980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912" y="285613"/>
            <a:ext cx="10515600" cy="1325563"/>
          </a:xfrm>
        </p:spPr>
        <p:txBody>
          <a:bodyPr/>
          <a:lstStyle/>
          <a:p>
            <a:r>
              <a:rPr lang="en-US" dirty="0" smtClean="0"/>
              <a:t>EPA Effects Structure Size</a:t>
            </a:r>
            <a:endParaRPr lang="en-US" dirty="0"/>
          </a:p>
        </p:txBody>
      </p:sp>
      <p:sp>
        <p:nvSpPr>
          <p:cNvPr id="5" name="Slide Number Placeholder 4"/>
          <p:cNvSpPr>
            <a:spLocks noGrp="1"/>
          </p:cNvSpPr>
          <p:nvPr>
            <p:ph type="sldNum" sz="quarter" idx="12"/>
          </p:nvPr>
        </p:nvSpPr>
        <p:spPr/>
        <p:txBody>
          <a:bodyPr/>
          <a:lstStyle/>
          <a:p>
            <a:fld id="{E45F3E5A-D972-B34D-A858-AD56261B5C28}" type="slidenum">
              <a:rPr lang="en-US" smtClean="0"/>
              <a:pPr/>
              <a:t>11</a:t>
            </a:fld>
            <a:endParaRPr lang="en-US" dirty="0"/>
          </a:p>
        </p:txBody>
      </p:sp>
      <p:cxnSp>
        <p:nvCxnSpPr>
          <p:cNvPr id="15" name="Straight Arrow Connector 14"/>
          <p:cNvCxnSpPr/>
          <p:nvPr/>
        </p:nvCxnSpPr>
        <p:spPr>
          <a:xfrm>
            <a:off x="2358832" y="5248275"/>
            <a:ext cx="6566093" cy="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7" name="Content Placeholder 2"/>
          <p:cNvSpPr txBox="1">
            <a:spLocks/>
          </p:cNvSpPr>
          <p:nvPr/>
        </p:nvSpPr>
        <p:spPr>
          <a:xfrm>
            <a:off x="127000" y="5675924"/>
            <a:ext cx="11903075" cy="4882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400" dirty="0" smtClean="0"/>
              <a:t>higher drag coefficient = larger EPA = more resistance = larger structure</a:t>
            </a:r>
          </a:p>
          <a:p>
            <a:pPr marL="0" indent="0" algn="ctr">
              <a:buFont typeface="Arial"/>
              <a:buNone/>
            </a:pPr>
            <a:endParaRPr lang="en-US" sz="2400" dirty="0" smtClean="0"/>
          </a:p>
          <a:p>
            <a:pPr marL="0" indent="0" algn="ctr">
              <a:buFont typeface="Arial"/>
              <a:buNone/>
            </a:pPr>
            <a:endParaRPr lang="en-US" sz="2400" dirty="0" smtClean="0"/>
          </a:p>
        </p:txBody>
      </p:sp>
      <p:pic>
        <p:nvPicPr>
          <p:cNvPr id="3" name="Picture 2"/>
          <p:cNvPicPr>
            <a:picLocks noChangeAspect="1"/>
          </p:cNvPicPr>
          <p:nvPr/>
        </p:nvPicPr>
        <p:blipFill rotWithShape="1">
          <a:blip r:embed="rId3"/>
          <a:srcRect l="47578" b="8203"/>
          <a:stretch/>
        </p:blipFill>
        <p:spPr>
          <a:xfrm>
            <a:off x="4245429" y="1314728"/>
            <a:ext cx="2807563" cy="3540632"/>
          </a:xfrm>
          <a:prstGeom prst="rect">
            <a:avLst/>
          </a:prstGeom>
        </p:spPr>
      </p:pic>
      <p:pic>
        <p:nvPicPr>
          <p:cNvPr id="13" name="Picture 12"/>
          <p:cNvPicPr>
            <a:picLocks noChangeAspect="1"/>
          </p:cNvPicPr>
          <p:nvPr/>
        </p:nvPicPr>
        <p:blipFill rotWithShape="1">
          <a:blip r:embed="rId3"/>
          <a:srcRect r="55927" b="7894"/>
          <a:stretch/>
        </p:blipFill>
        <p:spPr>
          <a:xfrm>
            <a:off x="635692" y="1381985"/>
            <a:ext cx="2360429" cy="3552557"/>
          </a:xfrm>
          <a:prstGeom prst="rect">
            <a:avLst/>
          </a:prstGeom>
        </p:spPr>
      </p:pic>
      <p:pic>
        <p:nvPicPr>
          <p:cNvPr id="4" name="Picture 3"/>
          <p:cNvPicPr>
            <a:picLocks noChangeAspect="1"/>
          </p:cNvPicPr>
          <p:nvPr/>
        </p:nvPicPr>
        <p:blipFill>
          <a:blip r:embed="rId4"/>
          <a:stretch>
            <a:fillRect/>
          </a:stretch>
        </p:blipFill>
        <p:spPr>
          <a:xfrm>
            <a:off x="7846288" y="1224165"/>
            <a:ext cx="3557343" cy="3754724"/>
          </a:xfrm>
          <a:prstGeom prst="rect">
            <a:avLst/>
          </a:prstGeom>
        </p:spPr>
      </p:pic>
      <p:sp>
        <p:nvSpPr>
          <p:cNvPr id="14" name="Rectangle 13"/>
          <p:cNvSpPr/>
          <p:nvPr/>
        </p:nvSpPr>
        <p:spPr>
          <a:xfrm>
            <a:off x="1356486" y="5097073"/>
            <a:ext cx="918841" cy="307777"/>
          </a:xfrm>
          <a:prstGeom prst="rect">
            <a:avLst/>
          </a:prstGeom>
        </p:spPr>
        <p:txBody>
          <a:bodyPr wrap="none">
            <a:spAutoFit/>
          </a:bodyPr>
          <a:lstStyle/>
          <a:p>
            <a:r>
              <a:rPr lang="en-US" sz="1400" dirty="0" smtClean="0">
                <a:solidFill>
                  <a:srgbClr val="13485B"/>
                </a:solidFill>
              </a:rPr>
              <a:t>Low EPA</a:t>
            </a:r>
            <a:endParaRPr lang="en-US" sz="1400" dirty="0">
              <a:solidFill>
                <a:srgbClr val="13485B"/>
              </a:solidFill>
            </a:endParaRPr>
          </a:p>
        </p:txBody>
      </p:sp>
      <p:sp>
        <p:nvSpPr>
          <p:cNvPr id="18" name="Rectangle 17"/>
          <p:cNvSpPr/>
          <p:nvPr/>
        </p:nvSpPr>
        <p:spPr>
          <a:xfrm>
            <a:off x="9165538" y="5097073"/>
            <a:ext cx="957313" cy="307777"/>
          </a:xfrm>
          <a:prstGeom prst="rect">
            <a:avLst/>
          </a:prstGeom>
        </p:spPr>
        <p:txBody>
          <a:bodyPr wrap="none">
            <a:spAutoFit/>
          </a:bodyPr>
          <a:lstStyle/>
          <a:p>
            <a:r>
              <a:rPr lang="en-US" sz="1400" dirty="0" smtClean="0">
                <a:solidFill>
                  <a:srgbClr val="13485B"/>
                </a:solidFill>
              </a:rPr>
              <a:t>High EPA</a:t>
            </a:r>
            <a:endParaRPr lang="en-US" sz="1400" dirty="0">
              <a:solidFill>
                <a:srgbClr val="13485B"/>
              </a:solidFill>
            </a:endParaRPr>
          </a:p>
        </p:txBody>
      </p:sp>
    </p:spTree>
    <p:extLst>
      <p:ext uri="{BB962C8B-B14F-4D97-AF65-F5344CB8AC3E}">
        <p14:creationId xmlns:p14="http://schemas.microsoft.com/office/powerpoint/2010/main" val="3956220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186" y="285613"/>
            <a:ext cx="10515600" cy="1325563"/>
          </a:xfrm>
        </p:spPr>
        <p:txBody>
          <a:bodyPr/>
          <a:lstStyle/>
          <a:p>
            <a:r>
              <a:rPr lang="en-US" dirty="0" smtClean="0"/>
              <a:t>Pole Size Requirements - Fixture</a:t>
            </a:r>
            <a:endParaRPr lang="en-US" dirty="0"/>
          </a:p>
        </p:txBody>
      </p:sp>
      <p:sp>
        <p:nvSpPr>
          <p:cNvPr id="5" name="Slide Number Placeholder 4"/>
          <p:cNvSpPr>
            <a:spLocks noGrp="1"/>
          </p:cNvSpPr>
          <p:nvPr>
            <p:ph type="sldNum" sz="quarter" idx="12"/>
          </p:nvPr>
        </p:nvSpPr>
        <p:spPr/>
        <p:txBody>
          <a:bodyPr/>
          <a:lstStyle/>
          <a:p>
            <a:fld id="{E45F3E5A-D972-B34D-A858-AD56261B5C28}" type="slidenum">
              <a:rPr lang="en-US" smtClean="0"/>
              <a:pPr/>
              <a:t>12</a:t>
            </a:fld>
            <a:endParaRPr lang="en-US" dirty="0"/>
          </a:p>
        </p:txBody>
      </p:sp>
      <p:sp>
        <p:nvSpPr>
          <p:cNvPr id="6" name="Content Placeholder 2"/>
          <p:cNvSpPr>
            <a:spLocks noGrp="1"/>
          </p:cNvSpPr>
          <p:nvPr>
            <p:ph idx="1"/>
          </p:nvPr>
        </p:nvSpPr>
        <p:spPr>
          <a:xfrm>
            <a:off x="7695326" y="1506386"/>
            <a:ext cx="4353799" cy="4317582"/>
          </a:xfrm>
        </p:spPr>
        <p:txBody>
          <a:bodyPr>
            <a:normAutofit/>
          </a:bodyPr>
          <a:lstStyle/>
          <a:p>
            <a:pPr marL="0" indent="0">
              <a:buNone/>
            </a:pPr>
            <a:r>
              <a:rPr lang="en-US" sz="2400" dirty="0" smtClean="0"/>
              <a:t>The EPA of a fixture or fixture cluster should be provided by the manufacturer on the product spec sheet. </a:t>
            </a:r>
          </a:p>
          <a:p>
            <a:pPr marL="0" indent="0">
              <a:buNone/>
            </a:pPr>
            <a:endParaRPr lang="en-US" sz="2400" dirty="0"/>
          </a:p>
          <a:p>
            <a:pPr marL="0" indent="0">
              <a:buNone/>
            </a:pPr>
            <a:r>
              <a:rPr lang="en-US" sz="2400" dirty="0" smtClean="0"/>
              <a:t>If the EPA is not clearly stated, reach out to the manufacturer before sizing the pole.</a:t>
            </a:r>
          </a:p>
        </p:txBody>
      </p:sp>
      <p:pic>
        <p:nvPicPr>
          <p:cNvPr id="7" name="Picture 6"/>
          <p:cNvPicPr>
            <a:picLocks noChangeAspect="1"/>
          </p:cNvPicPr>
          <p:nvPr/>
        </p:nvPicPr>
        <p:blipFill>
          <a:blip r:embed="rId2"/>
          <a:stretch>
            <a:fillRect/>
          </a:stretch>
        </p:blipFill>
        <p:spPr>
          <a:xfrm>
            <a:off x="418186" y="1506586"/>
            <a:ext cx="5546850" cy="1717783"/>
          </a:xfrm>
          <a:prstGeom prst="rect">
            <a:avLst/>
          </a:prstGeom>
          <a:effectLst>
            <a:outerShdw blurRad="63500" sx="102000" sy="102000" algn="ctr" rotWithShape="0">
              <a:prstClr val="black">
                <a:alpha val="40000"/>
              </a:prstClr>
            </a:outerShdw>
          </a:effectLst>
        </p:spPr>
      </p:pic>
      <p:sp>
        <p:nvSpPr>
          <p:cNvPr id="11" name="Rectangle 10"/>
          <p:cNvSpPr/>
          <p:nvPr/>
        </p:nvSpPr>
        <p:spPr>
          <a:xfrm>
            <a:off x="4993485" y="1506386"/>
            <a:ext cx="2245797" cy="1198714"/>
          </a:xfrm>
          <a:prstGeom prst="rect">
            <a:avLst/>
          </a:prstGeom>
          <a:noFill/>
          <a:ln w="38100">
            <a:solidFill>
              <a:srgbClr val="E668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p:cNvSpPr txBox="1">
            <a:spLocks/>
          </p:cNvSpPr>
          <p:nvPr/>
        </p:nvSpPr>
        <p:spPr>
          <a:xfrm>
            <a:off x="4714585" y="3298054"/>
            <a:ext cx="1586502" cy="2451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1000" dirty="0" smtClean="0"/>
              <a:t>Philips Cobra Head</a:t>
            </a:r>
            <a:endParaRPr lang="en-US" sz="1000" dirty="0"/>
          </a:p>
        </p:txBody>
      </p:sp>
      <p:sp>
        <p:nvSpPr>
          <p:cNvPr id="16" name="TextBox 15"/>
          <p:cNvSpPr txBox="1"/>
          <p:nvPr/>
        </p:nvSpPr>
        <p:spPr>
          <a:xfrm>
            <a:off x="5951399" y="2308649"/>
            <a:ext cx="1233625" cy="338554"/>
          </a:xfrm>
          <a:prstGeom prst="rect">
            <a:avLst/>
          </a:prstGeom>
          <a:noFill/>
        </p:spPr>
        <p:txBody>
          <a:bodyPr wrap="square" rtlCol="0">
            <a:spAutoFit/>
          </a:bodyPr>
          <a:lstStyle/>
          <a:p>
            <a:pPr algn="r"/>
            <a:r>
              <a:rPr lang="en-US" sz="1600" dirty="0" smtClean="0">
                <a:solidFill>
                  <a:srgbClr val="13485B"/>
                </a:solidFill>
              </a:rPr>
              <a:t>1.4 sq. ft.</a:t>
            </a:r>
            <a:endParaRPr lang="en-US" sz="1600" dirty="0">
              <a:solidFill>
                <a:srgbClr val="13485B"/>
              </a:solidFill>
            </a:endParaRPr>
          </a:p>
        </p:txBody>
      </p:sp>
      <p:sp>
        <p:nvSpPr>
          <p:cNvPr id="18" name="TextBox 17"/>
          <p:cNvSpPr txBox="1"/>
          <p:nvPr/>
        </p:nvSpPr>
        <p:spPr>
          <a:xfrm>
            <a:off x="5951399" y="1688982"/>
            <a:ext cx="1233625" cy="338554"/>
          </a:xfrm>
          <a:prstGeom prst="rect">
            <a:avLst/>
          </a:prstGeom>
          <a:noFill/>
        </p:spPr>
        <p:txBody>
          <a:bodyPr wrap="square" rtlCol="0">
            <a:spAutoFit/>
          </a:bodyPr>
          <a:lstStyle/>
          <a:p>
            <a:pPr algn="r"/>
            <a:r>
              <a:rPr lang="en-US" sz="1600" dirty="0" smtClean="0">
                <a:solidFill>
                  <a:srgbClr val="13485B"/>
                </a:solidFill>
              </a:rPr>
              <a:t>1.47 sq. ft.</a:t>
            </a:r>
            <a:endParaRPr lang="en-US" sz="1600" dirty="0">
              <a:solidFill>
                <a:srgbClr val="13485B"/>
              </a:solidFill>
            </a:endParaRPr>
          </a:p>
        </p:txBody>
      </p:sp>
      <p:cxnSp>
        <p:nvCxnSpPr>
          <p:cNvPr id="4" name="Straight Connector 3"/>
          <p:cNvCxnSpPr/>
          <p:nvPr/>
        </p:nvCxnSpPr>
        <p:spPr>
          <a:xfrm>
            <a:off x="6250287" y="2170249"/>
            <a:ext cx="714375" cy="0"/>
          </a:xfrm>
          <a:prstGeom prst="line">
            <a:avLst/>
          </a:prstGeom>
          <a:ln w="12700">
            <a:solidFill>
              <a:srgbClr val="13485B"/>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340722" y="4126711"/>
            <a:ext cx="6821096" cy="1156620"/>
          </a:xfrm>
          <a:prstGeom prst="rect">
            <a:avLst/>
          </a:prstGeom>
          <a:effectLst>
            <a:outerShdw blurRad="63500" sx="102000" sy="102000" algn="ctr" rotWithShape="0">
              <a:prstClr val="black">
                <a:alpha val="40000"/>
              </a:prstClr>
            </a:outerShdw>
          </a:effectLst>
        </p:spPr>
      </p:pic>
      <p:sp>
        <p:nvSpPr>
          <p:cNvPr id="14" name="Rectangle 13"/>
          <p:cNvSpPr/>
          <p:nvPr/>
        </p:nvSpPr>
        <p:spPr>
          <a:xfrm>
            <a:off x="2466235" y="4268285"/>
            <a:ext cx="4641323" cy="1015046"/>
          </a:xfrm>
          <a:prstGeom prst="rect">
            <a:avLst/>
          </a:prstGeom>
          <a:noFill/>
          <a:ln w="38100">
            <a:solidFill>
              <a:srgbClr val="E668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2"/>
          <p:cNvSpPr txBox="1">
            <a:spLocks/>
          </p:cNvSpPr>
          <p:nvPr/>
        </p:nvSpPr>
        <p:spPr>
          <a:xfrm>
            <a:off x="3657600" y="5358183"/>
            <a:ext cx="3527423" cy="2806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a:buFont typeface="Arial"/>
              <a:buNone/>
            </a:pPr>
            <a:r>
              <a:rPr lang="en-US" sz="1000" dirty="0" smtClean="0"/>
              <a:t>Cluster EPA values: Spaulding MSV Series </a:t>
            </a:r>
            <a:endParaRPr lang="en-US" sz="1000" dirty="0"/>
          </a:p>
        </p:txBody>
      </p:sp>
    </p:spTree>
    <p:extLst>
      <p:ext uri="{BB962C8B-B14F-4D97-AF65-F5344CB8AC3E}">
        <p14:creationId xmlns:p14="http://schemas.microsoft.com/office/powerpoint/2010/main" val="4036591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615" y="285613"/>
            <a:ext cx="10515600" cy="1325563"/>
          </a:xfrm>
        </p:spPr>
        <p:txBody>
          <a:bodyPr/>
          <a:lstStyle/>
          <a:p>
            <a:r>
              <a:rPr lang="en-US" dirty="0" smtClean="0"/>
              <a:t>Pole Size Requirements</a:t>
            </a:r>
            <a:endParaRPr lang="en-US" dirty="0"/>
          </a:p>
        </p:txBody>
      </p:sp>
      <p:sp>
        <p:nvSpPr>
          <p:cNvPr id="5" name="Slide Number Placeholder 4"/>
          <p:cNvSpPr>
            <a:spLocks noGrp="1"/>
          </p:cNvSpPr>
          <p:nvPr>
            <p:ph type="sldNum" sz="quarter" idx="12"/>
          </p:nvPr>
        </p:nvSpPr>
        <p:spPr/>
        <p:txBody>
          <a:bodyPr/>
          <a:lstStyle/>
          <a:p>
            <a:fld id="{E45F3E5A-D972-B34D-A858-AD56261B5C28}" type="slidenum">
              <a:rPr lang="en-US" smtClean="0"/>
              <a:pPr/>
              <a:t>13</a:t>
            </a:fld>
            <a:endParaRPr lang="en-US" dirty="0"/>
          </a:p>
        </p:txBody>
      </p:sp>
      <p:sp>
        <p:nvSpPr>
          <p:cNvPr id="6" name="Content Placeholder 2"/>
          <p:cNvSpPr>
            <a:spLocks noGrp="1"/>
          </p:cNvSpPr>
          <p:nvPr>
            <p:ph idx="1"/>
          </p:nvPr>
        </p:nvSpPr>
        <p:spPr>
          <a:xfrm>
            <a:off x="245285" y="1636295"/>
            <a:ext cx="3422830" cy="4317582"/>
          </a:xfrm>
        </p:spPr>
        <p:txBody>
          <a:bodyPr>
            <a:normAutofit/>
          </a:bodyPr>
          <a:lstStyle/>
          <a:p>
            <a:pPr marL="0" indent="0">
              <a:buNone/>
            </a:pPr>
            <a:r>
              <a:rPr lang="en-US" sz="2000" dirty="0" smtClean="0"/>
              <a:t>Engineering will calculate the EPA for your fixture, traffic signals, trussing, banners, or other attachments, and find a</a:t>
            </a:r>
            <a:r>
              <a:rPr lang="en-US" sz="2000" dirty="0"/>
              <a:t> </a:t>
            </a:r>
            <a:r>
              <a:rPr lang="en-US" sz="2000" dirty="0" smtClean="0"/>
              <a:t>pole that can meet your needs.</a:t>
            </a:r>
          </a:p>
          <a:p>
            <a:pPr marL="0" indent="0">
              <a:buNone/>
            </a:pPr>
            <a:endParaRPr lang="en-US" sz="2000" dirty="0"/>
          </a:p>
          <a:p>
            <a:pPr marL="0" indent="0">
              <a:buNone/>
            </a:pPr>
            <a:r>
              <a:rPr lang="en-US" sz="2000" dirty="0" smtClean="0"/>
              <a:t>Keep in mind the wind requirements designated by the state or customer (ex: Florida has higher wind requirements).</a:t>
            </a:r>
          </a:p>
        </p:txBody>
      </p:sp>
      <p:sp>
        <p:nvSpPr>
          <p:cNvPr id="10" name="Content Placeholder 2"/>
          <p:cNvSpPr txBox="1">
            <a:spLocks/>
          </p:cNvSpPr>
          <p:nvPr/>
        </p:nvSpPr>
        <p:spPr>
          <a:xfrm>
            <a:off x="3844862" y="5614320"/>
            <a:ext cx="1586502" cy="2451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1000" dirty="0" smtClean="0"/>
              <a:t>*DS210 shown above</a:t>
            </a:r>
            <a:endParaRPr lang="en-US" sz="1000" dirty="0"/>
          </a:p>
        </p:txBody>
      </p:sp>
      <p:pic>
        <p:nvPicPr>
          <p:cNvPr id="7" name="Picture 6"/>
          <p:cNvPicPr>
            <a:picLocks noChangeAspect="1"/>
          </p:cNvPicPr>
          <p:nvPr/>
        </p:nvPicPr>
        <p:blipFill>
          <a:blip r:embed="rId2"/>
          <a:stretch>
            <a:fillRect/>
          </a:stretch>
        </p:blipFill>
        <p:spPr>
          <a:xfrm>
            <a:off x="3786749" y="1651495"/>
            <a:ext cx="8358786" cy="3863855"/>
          </a:xfrm>
          <a:prstGeom prst="rect">
            <a:avLst/>
          </a:prstGeom>
        </p:spPr>
      </p:pic>
      <p:sp>
        <p:nvSpPr>
          <p:cNvPr id="4" name="Rectangle 3"/>
          <p:cNvSpPr/>
          <p:nvPr/>
        </p:nvSpPr>
        <p:spPr>
          <a:xfrm>
            <a:off x="5489477" y="2260404"/>
            <a:ext cx="462012" cy="3254946"/>
          </a:xfrm>
          <a:prstGeom prst="rect">
            <a:avLst/>
          </a:prstGeom>
          <a:noFill/>
          <a:ln w="38100">
            <a:solidFill>
              <a:srgbClr val="E668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528960" y="2260404"/>
            <a:ext cx="462012" cy="3242246"/>
          </a:xfrm>
          <a:prstGeom prst="rect">
            <a:avLst/>
          </a:prstGeom>
          <a:noFill/>
          <a:ln w="38100">
            <a:solidFill>
              <a:srgbClr val="E668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421760" y="2260404"/>
            <a:ext cx="462012" cy="3242246"/>
          </a:xfrm>
          <a:prstGeom prst="rect">
            <a:avLst/>
          </a:prstGeom>
          <a:noFill/>
          <a:ln w="38100">
            <a:solidFill>
              <a:srgbClr val="E668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0452100" y="1636295"/>
            <a:ext cx="1739900" cy="201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519935" y="1636295"/>
            <a:ext cx="1739900" cy="201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545335" y="2640109"/>
            <a:ext cx="1481565" cy="646331"/>
          </a:xfrm>
          <a:prstGeom prst="rect">
            <a:avLst/>
          </a:prstGeom>
        </p:spPr>
        <p:txBody>
          <a:bodyPr wrap="square">
            <a:spAutoFit/>
          </a:bodyPr>
          <a:lstStyle/>
          <a:p>
            <a:r>
              <a:rPr lang="en-US" sz="1200" dirty="0" smtClean="0">
                <a:solidFill>
                  <a:srgbClr val="E6681A"/>
                </a:solidFill>
              </a:rPr>
              <a:t>Footnotes will say where the load is calculated.</a:t>
            </a:r>
            <a:endParaRPr lang="en-US" sz="1200" dirty="0">
              <a:solidFill>
                <a:srgbClr val="E6681A"/>
              </a:solidFill>
            </a:endParaRPr>
          </a:p>
        </p:txBody>
      </p:sp>
      <p:cxnSp>
        <p:nvCxnSpPr>
          <p:cNvPr id="14" name="Straight Arrow Connector 13"/>
          <p:cNvCxnSpPr/>
          <p:nvPr/>
        </p:nvCxnSpPr>
        <p:spPr>
          <a:xfrm>
            <a:off x="11678211" y="3199757"/>
            <a:ext cx="0" cy="455838"/>
          </a:xfrm>
          <a:prstGeom prst="straightConnector1">
            <a:avLst/>
          </a:prstGeom>
          <a:ln w="34925">
            <a:solidFill>
              <a:srgbClr val="E6681A"/>
            </a:solidFill>
            <a:tailEnd type="triangle"/>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0040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615" y="285613"/>
            <a:ext cx="11201400" cy="1325563"/>
          </a:xfrm>
        </p:spPr>
        <p:txBody>
          <a:bodyPr/>
          <a:lstStyle/>
          <a:p>
            <a:r>
              <a:rPr lang="en-US" dirty="0" smtClean="0"/>
              <a:t>Pole Size Requirements – Custom Design</a:t>
            </a:r>
            <a:endParaRPr lang="en-US" dirty="0"/>
          </a:p>
        </p:txBody>
      </p:sp>
      <p:sp>
        <p:nvSpPr>
          <p:cNvPr id="5" name="Slide Number Placeholder 4"/>
          <p:cNvSpPr>
            <a:spLocks noGrp="1"/>
          </p:cNvSpPr>
          <p:nvPr>
            <p:ph type="sldNum" sz="quarter" idx="12"/>
          </p:nvPr>
        </p:nvSpPr>
        <p:spPr/>
        <p:txBody>
          <a:bodyPr/>
          <a:lstStyle/>
          <a:p>
            <a:fld id="{E45F3E5A-D972-B34D-A858-AD56261B5C28}" type="slidenum">
              <a:rPr lang="en-US" smtClean="0"/>
              <a:pPr/>
              <a:t>14</a:t>
            </a:fld>
            <a:endParaRPr lang="en-US" dirty="0"/>
          </a:p>
        </p:txBody>
      </p:sp>
      <p:sp>
        <p:nvSpPr>
          <p:cNvPr id="6" name="Content Placeholder 2"/>
          <p:cNvSpPr>
            <a:spLocks noGrp="1"/>
          </p:cNvSpPr>
          <p:nvPr>
            <p:ph idx="1"/>
          </p:nvPr>
        </p:nvSpPr>
        <p:spPr>
          <a:xfrm>
            <a:off x="471795" y="1736709"/>
            <a:ext cx="4948966" cy="4317582"/>
          </a:xfrm>
        </p:spPr>
        <p:txBody>
          <a:bodyPr>
            <a:normAutofit/>
          </a:bodyPr>
          <a:lstStyle/>
          <a:p>
            <a:pPr marL="0" indent="0">
              <a:buNone/>
            </a:pPr>
            <a:r>
              <a:rPr lang="en-US" sz="2400" dirty="0" smtClean="0"/>
              <a:t>If you are unable to find a pole that fits your EPA and loading needs, contact your Valmont RSM or PA. </a:t>
            </a:r>
          </a:p>
          <a:p>
            <a:pPr marL="0" indent="0">
              <a:buNone/>
            </a:pPr>
            <a:endParaRPr lang="en-US" sz="2400" dirty="0"/>
          </a:p>
          <a:p>
            <a:pPr marL="0" indent="0">
              <a:buNone/>
            </a:pPr>
            <a:r>
              <a:rPr lang="en-US" sz="2400" dirty="0" smtClean="0"/>
              <a:t>Valmont continually provides designs and quotes for custom applications.  </a:t>
            </a:r>
            <a:endParaRPr lang="en-US" sz="2400" dirty="0"/>
          </a:p>
        </p:txBody>
      </p:sp>
      <p:pic>
        <p:nvPicPr>
          <p:cNvPr id="12" name="Picture 11"/>
          <p:cNvPicPr>
            <a:picLocks noChangeAspect="1"/>
          </p:cNvPicPr>
          <p:nvPr/>
        </p:nvPicPr>
        <p:blipFill rotWithShape="1">
          <a:blip r:embed="rId2"/>
          <a:srcRect l="310" t="9972" r="-310" b="3798"/>
          <a:stretch/>
        </p:blipFill>
        <p:spPr>
          <a:xfrm>
            <a:off x="5670733" y="1387909"/>
            <a:ext cx="3102316" cy="45335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3021" y="1387909"/>
            <a:ext cx="3047619" cy="4571429"/>
          </a:xfrm>
          <a:prstGeom prst="rect">
            <a:avLst/>
          </a:prstGeom>
        </p:spPr>
      </p:pic>
    </p:spTree>
    <p:extLst>
      <p:ext uri="{BB962C8B-B14F-4D97-AF65-F5344CB8AC3E}">
        <p14:creationId xmlns:p14="http://schemas.microsoft.com/office/powerpoint/2010/main" val="1338698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2"/>
                </a:solidFill>
              </a:rPr>
              <a:t>THANK YOU!</a:t>
            </a:r>
            <a:endParaRPr lang="en-US" dirty="0">
              <a:solidFill>
                <a:schemeClr val="accent2"/>
              </a:solidFill>
            </a:endParaRPr>
          </a:p>
        </p:txBody>
      </p:sp>
      <p:sp>
        <p:nvSpPr>
          <p:cNvPr id="3" name="Subtitle 2"/>
          <p:cNvSpPr>
            <a:spLocks noGrp="1"/>
          </p:cNvSpPr>
          <p:nvPr>
            <p:ph type="subTitle" idx="1"/>
          </p:nvPr>
        </p:nvSpPr>
        <p:spPr/>
        <p:txBody>
          <a:bodyPr/>
          <a:lstStyle/>
          <a:p>
            <a:r>
              <a:rPr lang="en-US" dirty="0" smtClean="0"/>
              <a:t>valmontstructures.com</a:t>
            </a:r>
            <a:endParaRPr lang="en-US" dirty="0"/>
          </a:p>
        </p:txBody>
      </p:sp>
    </p:spTree>
    <p:extLst>
      <p:ext uri="{BB962C8B-B14F-4D97-AF65-F5344CB8AC3E}">
        <p14:creationId xmlns:p14="http://schemas.microsoft.com/office/powerpoint/2010/main" val="1514672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037" y="285613"/>
            <a:ext cx="10515600" cy="1325563"/>
          </a:xfrm>
        </p:spPr>
        <p:txBody>
          <a:bodyPr/>
          <a:lstStyle/>
          <a:p>
            <a:r>
              <a:rPr lang="en-US" dirty="0" smtClean="0"/>
              <a:t>Objectives</a:t>
            </a:r>
            <a:endParaRPr lang="en-US" dirty="0"/>
          </a:p>
        </p:txBody>
      </p:sp>
      <p:sp>
        <p:nvSpPr>
          <p:cNvPr id="3" name="Content Placeholder 2"/>
          <p:cNvSpPr>
            <a:spLocks noGrp="1"/>
          </p:cNvSpPr>
          <p:nvPr>
            <p:ph idx="1"/>
          </p:nvPr>
        </p:nvSpPr>
        <p:spPr>
          <a:xfrm>
            <a:off x="441036" y="1825625"/>
            <a:ext cx="6449291" cy="4351338"/>
          </a:xfrm>
        </p:spPr>
        <p:txBody>
          <a:bodyPr/>
          <a:lstStyle/>
          <a:p>
            <a:r>
              <a:rPr lang="en-US" dirty="0" smtClean="0"/>
              <a:t>Know the difference between Wind Load and Dead Load</a:t>
            </a:r>
          </a:p>
          <a:p>
            <a:r>
              <a:rPr lang="en-US" dirty="0" smtClean="0"/>
              <a:t>Understand what EPA is and why it’s important</a:t>
            </a:r>
          </a:p>
          <a:p>
            <a:r>
              <a:rPr lang="en-US" dirty="0" smtClean="0"/>
              <a:t>Learn the factors of EPA</a:t>
            </a:r>
          </a:p>
          <a:p>
            <a:r>
              <a:rPr lang="en-US" dirty="0" smtClean="0"/>
              <a:t>Find fixture EPA on spec sheets</a:t>
            </a:r>
          </a:p>
          <a:p>
            <a:r>
              <a:rPr lang="en-US" dirty="0" smtClean="0"/>
              <a:t>Size Valmont poles with adequate EPA requirements </a:t>
            </a:r>
          </a:p>
          <a:p>
            <a:endParaRPr lang="en-US" dirty="0"/>
          </a:p>
        </p:txBody>
      </p:sp>
      <p:sp>
        <p:nvSpPr>
          <p:cNvPr id="5" name="Slide Number Placeholder 4"/>
          <p:cNvSpPr>
            <a:spLocks noGrp="1"/>
          </p:cNvSpPr>
          <p:nvPr>
            <p:ph type="sldNum" sz="quarter" idx="12"/>
          </p:nvPr>
        </p:nvSpPr>
        <p:spPr/>
        <p:txBody>
          <a:bodyPr/>
          <a:lstStyle/>
          <a:p>
            <a:fld id="{E45F3E5A-D972-B34D-A858-AD56261B5C28}" type="slidenum">
              <a:rPr lang="en-US" smtClean="0"/>
              <a:pPr/>
              <a:t>2</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2716" y="784566"/>
            <a:ext cx="3343054" cy="4983240"/>
          </a:xfrm>
          <a:prstGeom prst="rect">
            <a:avLst/>
          </a:prstGeom>
        </p:spPr>
      </p:pic>
    </p:spTree>
    <p:extLst>
      <p:ext uri="{BB962C8B-B14F-4D97-AF65-F5344CB8AC3E}">
        <p14:creationId xmlns:p14="http://schemas.microsoft.com/office/powerpoint/2010/main" val="2950741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037" y="285613"/>
            <a:ext cx="10515600" cy="1325563"/>
          </a:xfrm>
        </p:spPr>
        <p:txBody>
          <a:bodyPr>
            <a:normAutofit/>
          </a:bodyPr>
          <a:lstStyle/>
          <a:p>
            <a:r>
              <a:rPr lang="en-US" sz="3600" dirty="0" smtClean="0"/>
              <a:t>Effective Projected Area (EPA)</a:t>
            </a:r>
            <a:endParaRPr lang="en-US" sz="3600" dirty="0"/>
          </a:p>
        </p:txBody>
      </p:sp>
      <p:sp>
        <p:nvSpPr>
          <p:cNvPr id="3" name="Content Placeholder 2"/>
          <p:cNvSpPr>
            <a:spLocks noGrp="1"/>
          </p:cNvSpPr>
          <p:nvPr>
            <p:ph idx="1"/>
          </p:nvPr>
        </p:nvSpPr>
        <p:spPr>
          <a:xfrm>
            <a:off x="441036" y="1825625"/>
            <a:ext cx="6449291" cy="4351338"/>
          </a:xfrm>
        </p:spPr>
        <p:txBody>
          <a:bodyPr>
            <a:normAutofit/>
          </a:bodyPr>
          <a:lstStyle/>
          <a:p>
            <a:r>
              <a:rPr lang="en-US" dirty="0"/>
              <a:t>Effective Projected Area</a:t>
            </a:r>
          </a:p>
          <a:p>
            <a:pPr lvl="1"/>
            <a:r>
              <a:rPr lang="en-US" dirty="0"/>
              <a:t>Projected Area (PA) multiplied by the drag </a:t>
            </a:r>
            <a:r>
              <a:rPr lang="en-US" dirty="0" smtClean="0"/>
              <a:t>coefficient (Cd)</a:t>
            </a:r>
            <a:endParaRPr lang="en-US" dirty="0"/>
          </a:p>
          <a:p>
            <a:r>
              <a:rPr lang="en-US" dirty="0" smtClean="0"/>
              <a:t>Projected Area (PA) of an Object</a:t>
            </a:r>
          </a:p>
          <a:p>
            <a:pPr lvl="1"/>
            <a:r>
              <a:rPr lang="en-US" dirty="0" smtClean="0"/>
              <a:t>Length multiplied by Width</a:t>
            </a:r>
          </a:p>
          <a:p>
            <a:r>
              <a:rPr lang="en-US" dirty="0" smtClean="0"/>
              <a:t>Drag Coefficient (Cd)</a:t>
            </a:r>
          </a:p>
          <a:p>
            <a:pPr lvl="1"/>
            <a:r>
              <a:rPr lang="en-US" dirty="0" smtClean="0"/>
              <a:t>Shape Factor of the Object</a:t>
            </a:r>
          </a:p>
          <a:p>
            <a:pPr marL="0" indent="0">
              <a:buNone/>
            </a:pPr>
            <a:endParaRPr lang="en-US" dirty="0"/>
          </a:p>
        </p:txBody>
      </p:sp>
      <p:sp>
        <p:nvSpPr>
          <p:cNvPr id="5" name="Slide Number Placeholder 4"/>
          <p:cNvSpPr>
            <a:spLocks noGrp="1"/>
          </p:cNvSpPr>
          <p:nvPr>
            <p:ph type="sldNum" sz="quarter" idx="12"/>
          </p:nvPr>
        </p:nvSpPr>
        <p:spPr/>
        <p:txBody>
          <a:bodyPr/>
          <a:lstStyle/>
          <a:p>
            <a:fld id="{E45F3E5A-D972-B34D-A858-AD56261B5C28}" type="slidenum">
              <a:rPr lang="en-US" smtClean="0"/>
              <a:pPr/>
              <a:t>3</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2716" y="784566"/>
            <a:ext cx="3343054" cy="4983240"/>
          </a:xfrm>
          <a:prstGeom prst="rect">
            <a:avLst/>
          </a:prstGeom>
        </p:spPr>
      </p:pic>
    </p:spTree>
    <p:extLst>
      <p:ext uri="{BB962C8B-B14F-4D97-AF65-F5344CB8AC3E}">
        <p14:creationId xmlns:p14="http://schemas.microsoft.com/office/powerpoint/2010/main" val="1093402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3272" y="1462753"/>
            <a:ext cx="2767545" cy="4164332"/>
          </a:xfrm>
          <a:prstGeom prst="rect">
            <a:avLst/>
          </a:prstGeom>
        </p:spPr>
      </p:pic>
      <p:sp>
        <p:nvSpPr>
          <p:cNvPr id="2" name="Title 1"/>
          <p:cNvSpPr>
            <a:spLocks noGrp="1"/>
          </p:cNvSpPr>
          <p:nvPr>
            <p:ph type="title"/>
          </p:nvPr>
        </p:nvSpPr>
        <p:spPr>
          <a:xfrm>
            <a:off x="441036" y="285613"/>
            <a:ext cx="9212607" cy="1325563"/>
          </a:xfrm>
        </p:spPr>
        <p:txBody>
          <a:bodyPr>
            <a:normAutofit/>
          </a:bodyPr>
          <a:lstStyle/>
          <a:p>
            <a:r>
              <a:rPr lang="en-US" dirty="0" smtClean="0"/>
              <a:t>Wind Load and Dead Load</a:t>
            </a:r>
            <a:endParaRPr lang="en-US" dirty="0"/>
          </a:p>
        </p:txBody>
      </p:sp>
      <p:sp>
        <p:nvSpPr>
          <p:cNvPr id="5" name="Slide Number Placeholder 4"/>
          <p:cNvSpPr>
            <a:spLocks noGrp="1"/>
          </p:cNvSpPr>
          <p:nvPr>
            <p:ph type="sldNum" sz="quarter" idx="12"/>
          </p:nvPr>
        </p:nvSpPr>
        <p:spPr/>
        <p:txBody>
          <a:bodyPr/>
          <a:lstStyle/>
          <a:p>
            <a:fld id="{E45F3E5A-D972-B34D-A858-AD56261B5C28}" type="slidenum">
              <a:rPr lang="en-US" smtClean="0"/>
              <a:pPr/>
              <a:t>4</a:t>
            </a:fld>
            <a:endParaRPr lang="en-US" dirty="0"/>
          </a:p>
        </p:txBody>
      </p:sp>
      <p:sp>
        <p:nvSpPr>
          <p:cNvPr id="8" name="Content Placeholder 2"/>
          <p:cNvSpPr>
            <a:spLocks noGrp="1"/>
          </p:cNvSpPr>
          <p:nvPr>
            <p:ph idx="1"/>
          </p:nvPr>
        </p:nvSpPr>
        <p:spPr>
          <a:xfrm>
            <a:off x="438355" y="1462752"/>
            <a:ext cx="4832145" cy="4728498"/>
          </a:xfrm>
        </p:spPr>
        <p:txBody>
          <a:bodyPr>
            <a:noAutofit/>
          </a:bodyPr>
          <a:lstStyle/>
          <a:p>
            <a:pPr marL="0" indent="0">
              <a:buNone/>
            </a:pPr>
            <a:r>
              <a:rPr lang="en-US" sz="2000" dirty="0" smtClean="0">
                <a:solidFill>
                  <a:srgbClr val="E6681A"/>
                </a:solidFill>
              </a:rPr>
              <a:t>Dead Load </a:t>
            </a:r>
            <a:r>
              <a:rPr lang="en-US" sz="2000" dirty="0" smtClean="0"/>
              <a:t>acts in the vertical plane while </a:t>
            </a:r>
            <a:r>
              <a:rPr lang="en-US" sz="2000" dirty="0" smtClean="0">
                <a:solidFill>
                  <a:srgbClr val="C3D940"/>
                </a:solidFill>
              </a:rPr>
              <a:t>Wind Load </a:t>
            </a:r>
            <a:r>
              <a:rPr lang="en-US" sz="2000" dirty="0" smtClean="0"/>
              <a:t>acts in the horizontal plane.</a:t>
            </a:r>
          </a:p>
          <a:p>
            <a:pPr marL="0" indent="0">
              <a:buNone/>
            </a:pPr>
            <a:r>
              <a:rPr lang="en-US" sz="2000" dirty="0" smtClean="0"/>
              <a:t>Valmont engineering needs the locations, sizes, and weights of all objects to determine the wind load and dead load applied to the structure. </a:t>
            </a:r>
          </a:p>
          <a:p>
            <a:pPr marL="0" indent="0">
              <a:buNone/>
            </a:pPr>
            <a:r>
              <a:rPr lang="en-US" sz="2000" dirty="0" smtClean="0"/>
              <a:t>The distance of the load up from the base, and the distance of the load out from the pole, increases the bending moment, so arm length and exact positioning of the load is important for proper analysis. </a:t>
            </a:r>
            <a:endParaRPr lang="en-US" sz="2000" dirty="0"/>
          </a:p>
        </p:txBody>
      </p:sp>
      <p:cxnSp>
        <p:nvCxnSpPr>
          <p:cNvPr id="11" name="Straight Arrow Connector 10"/>
          <p:cNvCxnSpPr/>
          <p:nvPr/>
        </p:nvCxnSpPr>
        <p:spPr>
          <a:xfrm>
            <a:off x="8382258" y="3257149"/>
            <a:ext cx="1403653" cy="0"/>
          </a:xfrm>
          <a:prstGeom prst="straightConnector1">
            <a:avLst/>
          </a:prstGeom>
          <a:ln w="34925">
            <a:solidFill>
              <a:srgbClr val="C3D94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0264041" y="2565181"/>
            <a:ext cx="984910" cy="0"/>
          </a:xfrm>
          <a:prstGeom prst="straightConnector1">
            <a:avLst/>
          </a:prstGeom>
          <a:ln w="34925">
            <a:solidFill>
              <a:srgbClr val="C3D94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9058752" y="3568967"/>
            <a:ext cx="1866900" cy="0"/>
          </a:xfrm>
          <a:prstGeom prst="straightConnector1">
            <a:avLst/>
          </a:prstGeom>
          <a:ln w="34925">
            <a:solidFill>
              <a:srgbClr val="C3D940"/>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207021" y="2567941"/>
            <a:ext cx="1634934" cy="0"/>
          </a:xfrm>
          <a:prstGeom prst="line">
            <a:avLst/>
          </a:prstGeom>
          <a:ln w="34925">
            <a:solidFill>
              <a:srgbClr val="C3D94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277503" y="3257149"/>
            <a:ext cx="1634934" cy="0"/>
          </a:xfrm>
          <a:prstGeom prst="line">
            <a:avLst/>
          </a:prstGeom>
          <a:ln w="34925">
            <a:solidFill>
              <a:srgbClr val="C3D94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12090" y="3568967"/>
            <a:ext cx="1634934" cy="0"/>
          </a:xfrm>
          <a:prstGeom prst="line">
            <a:avLst/>
          </a:prstGeom>
          <a:ln w="34925">
            <a:solidFill>
              <a:srgbClr val="C3D94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968541" y="3257149"/>
            <a:ext cx="356998" cy="0"/>
          </a:xfrm>
          <a:prstGeom prst="line">
            <a:avLst/>
          </a:prstGeom>
          <a:ln w="34925">
            <a:solidFill>
              <a:srgbClr val="C3D940"/>
            </a:solidFill>
            <a:prstDash val="sysDas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573379" y="3568967"/>
            <a:ext cx="447675" cy="0"/>
          </a:xfrm>
          <a:prstGeom prst="line">
            <a:avLst/>
          </a:prstGeom>
          <a:ln w="34925">
            <a:solidFill>
              <a:srgbClr val="C3D940"/>
            </a:solidFill>
            <a:prstDash val="sysDas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913392" y="2567941"/>
            <a:ext cx="303049" cy="0"/>
          </a:xfrm>
          <a:prstGeom prst="line">
            <a:avLst/>
          </a:prstGeom>
          <a:ln w="34925">
            <a:solidFill>
              <a:srgbClr val="C3D940"/>
            </a:solidFill>
            <a:prstDash val="sysDas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0068478" y="2849715"/>
            <a:ext cx="0" cy="1493685"/>
          </a:xfrm>
          <a:prstGeom prst="straightConnector1">
            <a:avLst/>
          </a:prstGeom>
          <a:ln w="34925">
            <a:solidFill>
              <a:srgbClr val="E6681A"/>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0068478" y="800100"/>
            <a:ext cx="0" cy="1136830"/>
          </a:xfrm>
          <a:prstGeom prst="line">
            <a:avLst/>
          </a:prstGeom>
          <a:ln w="34925">
            <a:solidFill>
              <a:srgbClr val="E6681A"/>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068478" y="2072640"/>
            <a:ext cx="0" cy="695159"/>
          </a:xfrm>
          <a:prstGeom prst="line">
            <a:avLst/>
          </a:prstGeom>
          <a:ln w="34925">
            <a:solidFill>
              <a:srgbClr val="E6681A"/>
            </a:solidFill>
            <a:prstDash val="sysDas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8154308" y="4178951"/>
            <a:ext cx="0" cy="1741789"/>
          </a:xfrm>
          <a:prstGeom prst="straightConnector1">
            <a:avLst/>
          </a:prstGeom>
          <a:ln w="34925">
            <a:solidFill>
              <a:srgbClr val="E6681A"/>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154308" y="1249680"/>
            <a:ext cx="0" cy="1498326"/>
          </a:xfrm>
          <a:prstGeom prst="line">
            <a:avLst/>
          </a:prstGeom>
          <a:ln w="34925">
            <a:solidFill>
              <a:srgbClr val="E6681A"/>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154308" y="2883716"/>
            <a:ext cx="0" cy="1192984"/>
          </a:xfrm>
          <a:prstGeom prst="line">
            <a:avLst/>
          </a:prstGeom>
          <a:ln w="34925">
            <a:solidFill>
              <a:srgbClr val="E6681A"/>
            </a:solidFill>
            <a:prstDash val="sysDas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853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1129" t="7142" r="1129" b="4584"/>
          <a:stretch/>
        </p:blipFill>
        <p:spPr>
          <a:xfrm>
            <a:off x="9340686" y="1126154"/>
            <a:ext cx="1704003" cy="2409851"/>
          </a:xfrm>
          <a:prstGeom prst="rect">
            <a:avLst/>
          </a:prstGeom>
        </p:spPr>
      </p:pic>
      <p:sp>
        <p:nvSpPr>
          <p:cNvPr id="2" name="Title 1"/>
          <p:cNvSpPr>
            <a:spLocks noGrp="1"/>
          </p:cNvSpPr>
          <p:nvPr>
            <p:ph type="title"/>
          </p:nvPr>
        </p:nvSpPr>
        <p:spPr>
          <a:xfrm>
            <a:off x="438356" y="285613"/>
            <a:ext cx="10515600" cy="1325563"/>
          </a:xfrm>
        </p:spPr>
        <p:txBody>
          <a:bodyPr/>
          <a:lstStyle/>
          <a:p>
            <a:r>
              <a:rPr lang="en-US" dirty="0" smtClean="0"/>
              <a:t>Wind Load</a:t>
            </a:r>
            <a:endParaRPr lang="en-US" dirty="0"/>
          </a:p>
        </p:txBody>
      </p:sp>
      <p:sp>
        <p:nvSpPr>
          <p:cNvPr id="4" name="Slide Number Placeholder 3"/>
          <p:cNvSpPr>
            <a:spLocks noGrp="1"/>
          </p:cNvSpPr>
          <p:nvPr>
            <p:ph type="sldNum" sz="quarter" idx="12"/>
          </p:nvPr>
        </p:nvSpPr>
        <p:spPr/>
        <p:txBody>
          <a:bodyPr/>
          <a:lstStyle/>
          <a:p>
            <a:fld id="{E45F3E5A-D972-B34D-A858-AD56261B5C28}" type="slidenum">
              <a:rPr lang="en-US" smtClean="0"/>
              <a:pPr/>
              <a:t>5</a:t>
            </a:fld>
            <a:endParaRPr lang="en-US" dirty="0"/>
          </a:p>
        </p:txBody>
      </p:sp>
      <p:sp>
        <p:nvSpPr>
          <p:cNvPr id="6" name="Content Placeholder 2"/>
          <p:cNvSpPr txBox="1">
            <a:spLocks/>
          </p:cNvSpPr>
          <p:nvPr/>
        </p:nvSpPr>
        <p:spPr>
          <a:xfrm>
            <a:off x="438356" y="1383224"/>
            <a:ext cx="6279944" cy="47284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dirty="0" smtClean="0"/>
              <a:t>The wind load, is a direct result of the Effective Projected Area (EPA), and is always used in the design of the pole. </a:t>
            </a:r>
          </a:p>
          <a:p>
            <a:pPr marL="0" indent="0">
              <a:buFont typeface="Arial"/>
              <a:buNone/>
            </a:pPr>
            <a:r>
              <a:rPr lang="en-US" sz="2000" dirty="0" smtClean="0"/>
              <a:t>When thinking about the wind load, imagine that each object on the pole is a sail from a sailboat. The sails grab and resist wind from passing through, creating more force on the pole.</a:t>
            </a:r>
          </a:p>
          <a:p>
            <a:pPr marL="0" indent="0">
              <a:buFont typeface="Arial"/>
              <a:buNone/>
            </a:pPr>
            <a:endParaRPr lang="en-US" sz="2000" dirty="0"/>
          </a:p>
        </p:txBody>
      </p:sp>
      <p:pic>
        <p:nvPicPr>
          <p:cNvPr id="7" name="Picture 6"/>
          <p:cNvPicPr>
            <a:picLocks noChangeAspect="1"/>
          </p:cNvPicPr>
          <p:nvPr/>
        </p:nvPicPr>
        <p:blipFill rotWithShape="1">
          <a:blip r:embed="rId3"/>
          <a:srcRect t="9488" b="10791"/>
          <a:stretch/>
        </p:blipFill>
        <p:spPr>
          <a:xfrm>
            <a:off x="1077003" y="3733668"/>
            <a:ext cx="4514644" cy="2298700"/>
          </a:xfrm>
          <a:prstGeom prst="rect">
            <a:avLst/>
          </a:prstGeom>
        </p:spPr>
      </p:pic>
      <p:pic>
        <p:nvPicPr>
          <p:cNvPr id="1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11180" r="12693" b="3752"/>
          <a:stretch/>
        </p:blipFill>
        <p:spPr bwMode="auto">
          <a:xfrm>
            <a:off x="7516865" y="3772002"/>
            <a:ext cx="1704003" cy="2291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11180" r="12693" b="3752"/>
          <a:stretch/>
        </p:blipFill>
        <p:spPr bwMode="auto">
          <a:xfrm>
            <a:off x="9380824" y="3763501"/>
            <a:ext cx="1704003" cy="2291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9782010" y="1162175"/>
            <a:ext cx="235819" cy="471861"/>
          </a:xfrm>
          <a:prstGeom prst="rect">
            <a:avLst/>
          </a:prstGeom>
          <a:solidFill>
            <a:srgbClr val="C3D9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956869" y="1893253"/>
            <a:ext cx="471638" cy="529390"/>
          </a:xfrm>
          <a:prstGeom prst="rect">
            <a:avLst/>
          </a:prstGeom>
          <a:solidFill>
            <a:srgbClr val="C3D9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sail</a:t>
            </a:r>
            <a:endParaRPr lang="en-US" sz="1200" dirty="0"/>
          </a:p>
        </p:txBody>
      </p:sp>
      <p:sp>
        <p:nvSpPr>
          <p:cNvPr id="16" name="Rectangle 15"/>
          <p:cNvSpPr/>
          <p:nvPr/>
        </p:nvSpPr>
        <p:spPr>
          <a:xfrm>
            <a:off x="9672928" y="3972840"/>
            <a:ext cx="1106698" cy="617367"/>
          </a:xfrm>
          <a:prstGeom prst="rect">
            <a:avLst/>
          </a:prstGeom>
          <a:solidFill>
            <a:srgbClr val="C3D9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sail</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64" t="7494" r="564" b="4232"/>
          <a:stretch/>
        </p:blipFill>
        <p:spPr>
          <a:xfrm>
            <a:off x="7516865" y="1126155"/>
            <a:ext cx="1704003" cy="2409851"/>
          </a:xfrm>
          <a:prstGeom prst="rect">
            <a:avLst/>
          </a:prstGeom>
        </p:spPr>
      </p:pic>
    </p:spTree>
    <p:extLst>
      <p:ext uri="{BB962C8B-B14F-4D97-AF65-F5344CB8AC3E}">
        <p14:creationId xmlns:p14="http://schemas.microsoft.com/office/powerpoint/2010/main" val="998353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355" y="285613"/>
            <a:ext cx="10515600" cy="1325563"/>
          </a:xfrm>
        </p:spPr>
        <p:txBody>
          <a:bodyPr/>
          <a:lstStyle/>
          <a:p>
            <a:r>
              <a:rPr lang="en-US" dirty="0" smtClean="0"/>
              <a:t>Why EPA is Important</a:t>
            </a:r>
            <a:endParaRPr lang="en-US" dirty="0"/>
          </a:p>
        </p:txBody>
      </p:sp>
      <p:sp>
        <p:nvSpPr>
          <p:cNvPr id="5" name="Slide Number Placeholder 4"/>
          <p:cNvSpPr>
            <a:spLocks noGrp="1"/>
          </p:cNvSpPr>
          <p:nvPr>
            <p:ph type="sldNum" sz="quarter" idx="12"/>
          </p:nvPr>
        </p:nvSpPr>
        <p:spPr/>
        <p:txBody>
          <a:bodyPr/>
          <a:lstStyle/>
          <a:p>
            <a:fld id="{E45F3E5A-D972-B34D-A858-AD56261B5C28}" type="slidenum">
              <a:rPr lang="en-US" smtClean="0"/>
              <a:pPr/>
              <a:t>6</a:t>
            </a:fld>
            <a:endParaRPr lang="en-US" dirty="0"/>
          </a:p>
        </p:txBody>
      </p:sp>
      <p:sp>
        <p:nvSpPr>
          <p:cNvPr id="6" name="Content Placeholder 2"/>
          <p:cNvSpPr>
            <a:spLocks noGrp="1"/>
          </p:cNvSpPr>
          <p:nvPr>
            <p:ph idx="1"/>
          </p:nvPr>
        </p:nvSpPr>
        <p:spPr>
          <a:xfrm>
            <a:off x="438356" y="1462752"/>
            <a:ext cx="5857670" cy="4728498"/>
          </a:xfrm>
        </p:spPr>
        <p:txBody>
          <a:bodyPr>
            <a:noAutofit/>
          </a:bodyPr>
          <a:lstStyle/>
          <a:p>
            <a:pPr marL="0" indent="0">
              <a:buNone/>
            </a:pPr>
            <a:r>
              <a:rPr lang="en-US" sz="2000" dirty="0" smtClean="0"/>
              <a:t>Adding a load with an EPA too large for a pole may cause the pole to fail. Enough wind force may cause steel or aluminum poles to buckle or crack and fail at the welds.</a:t>
            </a:r>
          </a:p>
          <a:p>
            <a:pPr marL="0" indent="0">
              <a:buNone/>
            </a:pPr>
            <a:endParaRPr lang="en-US" sz="2000" dirty="0"/>
          </a:p>
          <a:p>
            <a:pPr marL="0" indent="0">
              <a:buNone/>
            </a:pPr>
            <a:r>
              <a:rPr lang="en-US" sz="2000" dirty="0" smtClean="0"/>
              <a:t>It’s important to follow all EPA guidelines to correctly size a pole. States or customers may require sizing requirements from the American Association of State Highway and Transportation Officials (AASHTO). </a:t>
            </a:r>
          </a:p>
          <a:p>
            <a:pPr marL="0" indent="0">
              <a:buNone/>
            </a:pPr>
            <a:endParaRPr lang="en-US" sz="2000" dirty="0"/>
          </a:p>
          <a:p>
            <a:pPr marL="0" indent="0">
              <a:buNone/>
            </a:pPr>
            <a:r>
              <a:rPr lang="en-US" sz="2000" dirty="0" smtClean="0"/>
              <a:t>AASHTO creates guidelines for highway and construction design throughout the United States.</a:t>
            </a:r>
            <a:endParaRPr lang="en-US" sz="2000" dirty="0"/>
          </a:p>
        </p:txBody>
      </p:sp>
      <p:pic>
        <p:nvPicPr>
          <p:cNvPr id="3" name="Picture 2"/>
          <p:cNvPicPr>
            <a:picLocks noChangeAspect="1"/>
          </p:cNvPicPr>
          <p:nvPr/>
        </p:nvPicPr>
        <p:blipFill rotWithShape="1">
          <a:blip r:embed="rId2"/>
          <a:srcRect l="8272"/>
          <a:stretch/>
        </p:blipFill>
        <p:spPr>
          <a:xfrm>
            <a:off x="6404327" y="1462751"/>
            <a:ext cx="5596467" cy="4566574"/>
          </a:xfrm>
          <a:prstGeom prst="rect">
            <a:avLst/>
          </a:prstGeom>
        </p:spPr>
      </p:pic>
    </p:spTree>
    <p:extLst>
      <p:ext uri="{BB962C8B-B14F-4D97-AF65-F5344CB8AC3E}">
        <p14:creationId xmlns:p14="http://schemas.microsoft.com/office/powerpoint/2010/main" val="1958086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095" t="1986" r="55799" b="8989"/>
          <a:stretch/>
        </p:blipFill>
        <p:spPr>
          <a:xfrm>
            <a:off x="603088" y="2027266"/>
            <a:ext cx="2590800" cy="3944909"/>
          </a:xfrm>
          <a:prstGeom prst="rect">
            <a:avLst/>
          </a:prstGeom>
        </p:spPr>
      </p:pic>
      <p:sp>
        <p:nvSpPr>
          <p:cNvPr id="2" name="Title 1"/>
          <p:cNvSpPr>
            <a:spLocks noGrp="1"/>
          </p:cNvSpPr>
          <p:nvPr>
            <p:ph type="title"/>
          </p:nvPr>
        </p:nvSpPr>
        <p:spPr>
          <a:xfrm>
            <a:off x="471837" y="285613"/>
            <a:ext cx="10515600" cy="1325563"/>
          </a:xfrm>
        </p:spPr>
        <p:txBody>
          <a:bodyPr/>
          <a:lstStyle/>
          <a:p>
            <a:r>
              <a:rPr lang="en-US" dirty="0" smtClean="0"/>
              <a:t>What is Projected Area (PA)?</a:t>
            </a:r>
            <a:endParaRPr lang="en-US" dirty="0"/>
          </a:p>
        </p:txBody>
      </p:sp>
      <p:sp>
        <p:nvSpPr>
          <p:cNvPr id="5" name="Slide Number Placeholder 4"/>
          <p:cNvSpPr>
            <a:spLocks noGrp="1"/>
          </p:cNvSpPr>
          <p:nvPr>
            <p:ph type="sldNum" sz="quarter" idx="12"/>
          </p:nvPr>
        </p:nvSpPr>
        <p:spPr/>
        <p:txBody>
          <a:bodyPr/>
          <a:lstStyle/>
          <a:p>
            <a:fld id="{E45F3E5A-D972-B34D-A858-AD56261B5C28}" type="slidenum">
              <a:rPr lang="en-US" smtClean="0"/>
              <a:pPr/>
              <a:t>7</a:t>
            </a:fld>
            <a:endParaRPr lang="en-US" dirty="0"/>
          </a:p>
        </p:txBody>
      </p:sp>
      <p:sp>
        <p:nvSpPr>
          <p:cNvPr id="6" name="Content Placeholder 2"/>
          <p:cNvSpPr>
            <a:spLocks noGrp="1"/>
          </p:cNvSpPr>
          <p:nvPr>
            <p:ph idx="1"/>
          </p:nvPr>
        </p:nvSpPr>
        <p:spPr>
          <a:xfrm>
            <a:off x="4070554" y="1577052"/>
            <a:ext cx="7816645" cy="4351338"/>
          </a:xfrm>
        </p:spPr>
        <p:txBody>
          <a:bodyPr>
            <a:normAutofit/>
          </a:bodyPr>
          <a:lstStyle/>
          <a:p>
            <a:pPr marL="0" indent="0">
              <a:buNone/>
            </a:pPr>
            <a:r>
              <a:rPr lang="en-US" sz="2600" dirty="0" smtClean="0"/>
              <a:t>Projected Area is the measure of a three dimensional object on a two dimensional area, known as the projected area. Since PA is measured in square feet, think of the concept as the object’s shadow.</a:t>
            </a:r>
          </a:p>
          <a:p>
            <a:pPr marL="0" indent="0">
              <a:buNone/>
            </a:pPr>
            <a:endParaRPr lang="en-US" sz="2600" dirty="0"/>
          </a:p>
          <a:p>
            <a:pPr marL="0" indent="0">
              <a:buNone/>
            </a:pPr>
            <a:r>
              <a:rPr lang="en-US" sz="2600" dirty="0" smtClean="0"/>
              <a:t>Engineers use this to identify the wind resistance and force on objects, and their ability to structurally support themselves and their load.</a:t>
            </a:r>
            <a:endParaRPr lang="en-US" sz="1900" dirty="0" smtClean="0"/>
          </a:p>
          <a:p>
            <a:endParaRPr lang="en-US" sz="2400" dirty="0"/>
          </a:p>
          <a:p>
            <a:endParaRPr lang="en-US" sz="2400" dirty="0"/>
          </a:p>
        </p:txBody>
      </p:sp>
      <p:sp>
        <p:nvSpPr>
          <p:cNvPr id="7" name="TextBox 6"/>
          <p:cNvSpPr txBox="1"/>
          <p:nvPr/>
        </p:nvSpPr>
        <p:spPr>
          <a:xfrm>
            <a:off x="2138515" y="1447610"/>
            <a:ext cx="1317522" cy="646331"/>
          </a:xfrm>
          <a:prstGeom prst="rect">
            <a:avLst/>
          </a:prstGeom>
          <a:noFill/>
        </p:spPr>
        <p:txBody>
          <a:bodyPr wrap="square" rtlCol="0">
            <a:spAutoFit/>
          </a:bodyPr>
          <a:lstStyle/>
          <a:p>
            <a:pPr algn="ctr"/>
            <a:r>
              <a:rPr lang="en-US" dirty="0" smtClean="0">
                <a:solidFill>
                  <a:srgbClr val="13485B"/>
                </a:solidFill>
              </a:rPr>
              <a:t>Projected Area</a:t>
            </a:r>
            <a:endParaRPr lang="en-US" dirty="0">
              <a:solidFill>
                <a:srgbClr val="13485B"/>
              </a:solidFill>
            </a:endParaRPr>
          </a:p>
        </p:txBody>
      </p:sp>
      <p:sp>
        <p:nvSpPr>
          <p:cNvPr id="8" name="Rectangle 7"/>
          <p:cNvSpPr/>
          <p:nvPr/>
        </p:nvSpPr>
        <p:spPr>
          <a:xfrm>
            <a:off x="2163708" y="1302863"/>
            <a:ext cx="1266524" cy="4602637"/>
          </a:xfrm>
          <a:prstGeom prst="rect">
            <a:avLst/>
          </a:prstGeom>
          <a:noFill/>
          <a:ln w="25400">
            <a:solidFill>
              <a:srgbClr val="C3D940">
                <a:alpha val="50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3901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2095" t="1986" r="55799" b="7401"/>
          <a:stretch/>
        </p:blipFill>
        <p:spPr>
          <a:xfrm>
            <a:off x="7656696" y="1129945"/>
            <a:ext cx="3081357" cy="4775556"/>
          </a:xfrm>
          <a:prstGeom prst="rect">
            <a:avLst/>
          </a:prstGeom>
        </p:spPr>
      </p:pic>
      <p:sp>
        <p:nvSpPr>
          <p:cNvPr id="2" name="Title 1"/>
          <p:cNvSpPr>
            <a:spLocks noGrp="1"/>
          </p:cNvSpPr>
          <p:nvPr>
            <p:ph type="title"/>
          </p:nvPr>
        </p:nvSpPr>
        <p:spPr>
          <a:xfrm>
            <a:off x="484237" y="285613"/>
            <a:ext cx="10515600" cy="1325563"/>
          </a:xfrm>
        </p:spPr>
        <p:txBody>
          <a:bodyPr/>
          <a:lstStyle/>
          <a:p>
            <a:r>
              <a:rPr lang="en-US" dirty="0" smtClean="0"/>
              <a:t>Factors of EPA</a:t>
            </a:r>
            <a:endParaRPr lang="en-US" dirty="0"/>
          </a:p>
        </p:txBody>
      </p:sp>
      <p:sp>
        <p:nvSpPr>
          <p:cNvPr id="5" name="Slide Number Placeholder 4"/>
          <p:cNvSpPr>
            <a:spLocks noGrp="1"/>
          </p:cNvSpPr>
          <p:nvPr>
            <p:ph type="sldNum" sz="quarter" idx="12"/>
          </p:nvPr>
        </p:nvSpPr>
        <p:spPr/>
        <p:txBody>
          <a:bodyPr/>
          <a:lstStyle/>
          <a:p>
            <a:fld id="{E45F3E5A-D972-B34D-A858-AD56261B5C28}" type="slidenum">
              <a:rPr lang="en-US" smtClean="0"/>
              <a:pPr/>
              <a:t>8</a:t>
            </a:fld>
            <a:endParaRPr lang="en-US" dirty="0"/>
          </a:p>
        </p:txBody>
      </p:sp>
      <p:sp>
        <p:nvSpPr>
          <p:cNvPr id="6" name="Content Placeholder 2"/>
          <p:cNvSpPr>
            <a:spLocks noGrp="1"/>
          </p:cNvSpPr>
          <p:nvPr>
            <p:ph idx="1"/>
          </p:nvPr>
        </p:nvSpPr>
        <p:spPr>
          <a:xfrm>
            <a:off x="545690" y="1577052"/>
            <a:ext cx="6096000" cy="4351338"/>
          </a:xfrm>
        </p:spPr>
        <p:txBody>
          <a:bodyPr>
            <a:normAutofit/>
          </a:bodyPr>
          <a:lstStyle/>
          <a:p>
            <a:pPr marL="0" indent="0">
              <a:buNone/>
            </a:pPr>
            <a:r>
              <a:rPr lang="en-US" sz="2400" dirty="0" smtClean="0"/>
              <a:t>The Effective Projected Area contains two parts:</a:t>
            </a:r>
          </a:p>
          <a:p>
            <a:pPr lvl="1"/>
            <a:r>
              <a:rPr lang="en-US" sz="2200" dirty="0"/>
              <a:t>	Drag </a:t>
            </a:r>
            <a:r>
              <a:rPr lang="en-US" sz="2200" dirty="0" smtClean="0"/>
              <a:t>Coefficient (Object)</a:t>
            </a:r>
            <a:endParaRPr lang="en-US" sz="2200" dirty="0"/>
          </a:p>
          <a:p>
            <a:pPr lvl="1"/>
            <a:r>
              <a:rPr lang="en-US" sz="2200" dirty="0" smtClean="0"/>
              <a:t>   The Projected Area</a:t>
            </a:r>
          </a:p>
          <a:p>
            <a:pPr marL="457200" lvl="1" indent="0">
              <a:buNone/>
            </a:pPr>
            <a:r>
              <a:rPr lang="en-US" sz="2200" dirty="0"/>
              <a:t>	</a:t>
            </a:r>
            <a:endParaRPr lang="en-US" sz="2200" dirty="0" smtClean="0"/>
          </a:p>
          <a:p>
            <a:pPr marL="0" indent="0">
              <a:buNone/>
            </a:pPr>
            <a:r>
              <a:rPr lang="en-US" sz="2400" dirty="0" smtClean="0"/>
              <a:t>The shape of the object will vary the drag coefficient. The drag coefficient is a calculated multiplier based on the amount of resistance the object has. Any object that will be mounted on the pole will need to be measured.</a:t>
            </a:r>
          </a:p>
        </p:txBody>
      </p:sp>
      <p:sp>
        <p:nvSpPr>
          <p:cNvPr id="4" name="TextBox 3"/>
          <p:cNvSpPr txBox="1"/>
          <p:nvPr/>
        </p:nvSpPr>
        <p:spPr>
          <a:xfrm>
            <a:off x="9682315" y="467163"/>
            <a:ext cx="1317522" cy="646331"/>
          </a:xfrm>
          <a:prstGeom prst="rect">
            <a:avLst/>
          </a:prstGeom>
          <a:noFill/>
        </p:spPr>
        <p:txBody>
          <a:bodyPr wrap="square" rtlCol="0">
            <a:spAutoFit/>
          </a:bodyPr>
          <a:lstStyle/>
          <a:p>
            <a:pPr algn="ctr"/>
            <a:r>
              <a:rPr lang="en-US" dirty="0" smtClean="0">
                <a:solidFill>
                  <a:srgbClr val="13485B"/>
                </a:solidFill>
              </a:rPr>
              <a:t>Projected Area</a:t>
            </a:r>
            <a:endParaRPr lang="en-US" dirty="0">
              <a:solidFill>
                <a:srgbClr val="13485B"/>
              </a:solidFill>
            </a:endParaRPr>
          </a:p>
        </p:txBody>
      </p:sp>
      <p:sp>
        <p:nvSpPr>
          <p:cNvPr id="7" name="TextBox 6"/>
          <p:cNvSpPr txBox="1"/>
          <p:nvPr/>
        </p:nvSpPr>
        <p:spPr>
          <a:xfrm>
            <a:off x="8295969" y="450713"/>
            <a:ext cx="1317522" cy="369332"/>
          </a:xfrm>
          <a:prstGeom prst="rect">
            <a:avLst/>
          </a:prstGeom>
          <a:noFill/>
        </p:spPr>
        <p:txBody>
          <a:bodyPr wrap="square" rtlCol="0">
            <a:spAutoFit/>
          </a:bodyPr>
          <a:lstStyle/>
          <a:p>
            <a:pPr algn="ctr"/>
            <a:r>
              <a:rPr lang="en-US" dirty="0" smtClean="0">
                <a:solidFill>
                  <a:srgbClr val="13485B"/>
                </a:solidFill>
              </a:rPr>
              <a:t>Drag</a:t>
            </a:r>
            <a:endParaRPr lang="en-US" dirty="0">
              <a:solidFill>
                <a:srgbClr val="13485B"/>
              </a:solidFill>
            </a:endParaRPr>
          </a:p>
        </p:txBody>
      </p:sp>
      <p:sp>
        <p:nvSpPr>
          <p:cNvPr id="10" name="Rectangle 9"/>
          <p:cNvSpPr/>
          <p:nvPr/>
        </p:nvSpPr>
        <p:spPr>
          <a:xfrm>
            <a:off x="8528255" y="322416"/>
            <a:ext cx="861549" cy="5636253"/>
          </a:xfrm>
          <a:prstGeom prst="rect">
            <a:avLst/>
          </a:prstGeom>
          <a:noFill/>
          <a:ln w="25400">
            <a:solidFill>
              <a:srgbClr val="E6681A">
                <a:alpha val="50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707508" y="322416"/>
            <a:ext cx="1266524" cy="5636253"/>
          </a:xfrm>
          <a:prstGeom prst="rect">
            <a:avLst/>
          </a:prstGeom>
          <a:noFill/>
          <a:ln w="25400">
            <a:solidFill>
              <a:srgbClr val="C3D940">
                <a:alpha val="50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txBox="1">
            <a:spLocks/>
          </p:cNvSpPr>
          <p:nvPr/>
        </p:nvSpPr>
        <p:spPr>
          <a:xfrm>
            <a:off x="838201" y="4612884"/>
            <a:ext cx="6866234" cy="11566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en-US" sz="2400" dirty="0" smtClean="0"/>
          </a:p>
          <a:p>
            <a:pPr marL="0" indent="0">
              <a:buFont typeface="Arial"/>
              <a:buNone/>
            </a:pPr>
            <a:endParaRPr lang="en-US" sz="2400" dirty="0" smtClean="0"/>
          </a:p>
        </p:txBody>
      </p:sp>
    </p:spTree>
    <p:extLst>
      <p:ext uri="{BB962C8B-B14F-4D97-AF65-F5344CB8AC3E}">
        <p14:creationId xmlns:p14="http://schemas.microsoft.com/office/powerpoint/2010/main" val="1856569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2095" t="1986" r="55799" b="7401"/>
          <a:stretch/>
        </p:blipFill>
        <p:spPr>
          <a:xfrm>
            <a:off x="7656696" y="1129945"/>
            <a:ext cx="3081357" cy="4775556"/>
          </a:xfrm>
          <a:prstGeom prst="rect">
            <a:avLst/>
          </a:prstGeom>
        </p:spPr>
      </p:pic>
      <p:sp>
        <p:nvSpPr>
          <p:cNvPr id="2" name="Title 1"/>
          <p:cNvSpPr>
            <a:spLocks noGrp="1"/>
          </p:cNvSpPr>
          <p:nvPr>
            <p:ph type="title"/>
          </p:nvPr>
        </p:nvSpPr>
        <p:spPr>
          <a:xfrm>
            <a:off x="484237" y="285613"/>
            <a:ext cx="10515600" cy="1325563"/>
          </a:xfrm>
        </p:spPr>
        <p:txBody>
          <a:bodyPr>
            <a:normAutofit/>
          </a:bodyPr>
          <a:lstStyle/>
          <a:p>
            <a:r>
              <a:rPr lang="en-US" sz="3600" dirty="0" smtClean="0"/>
              <a:t>Common Drag Coefficients (Cd)</a:t>
            </a:r>
            <a:endParaRPr lang="en-US" sz="3600" dirty="0"/>
          </a:p>
        </p:txBody>
      </p:sp>
      <p:sp>
        <p:nvSpPr>
          <p:cNvPr id="5" name="Slide Number Placeholder 4"/>
          <p:cNvSpPr>
            <a:spLocks noGrp="1"/>
          </p:cNvSpPr>
          <p:nvPr>
            <p:ph type="sldNum" sz="quarter" idx="12"/>
          </p:nvPr>
        </p:nvSpPr>
        <p:spPr/>
        <p:txBody>
          <a:bodyPr/>
          <a:lstStyle/>
          <a:p>
            <a:fld id="{E45F3E5A-D972-B34D-A858-AD56261B5C28}" type="slidenum">
              <a:rPr lang="en-US" smtClean="0"/>
              <a:pPr/>
              <a:t>9</a:t>
            </a:fld>
            <a:endParaRPr lang="en-US" dirty="0"/>
          </a:p>
        </p:txBody>
      </p:sp>
      <p:sp>
        <p:nvSpPr>
          <p:cNvPr id="6" name="Content Placeholder 2"/>
          <p:cNvSpPr>
            <a:spLocks noGrp="1"/>
          </p:cNvSpPr>
          <p:nvPr>
            <p:ph idx="1"/>
          </p:nvPr>
        </p:nvSpPr>
        <p:spPr>
          <a:xfrm>
            <a:off x="545690" y="1577052"/>
            <a:ext cx="6096000" cy="4351338"/>
          </a:xfrm>
        </p:spPr>
        <p:txBody>
          <a:bodyPr>
            <a:normAutofit/>
          </a:bodyPr>
          <a:lstStyle/>
          <a:p>
            <a:pPr marL="0" indent="0">
              <a:buNone/>
            </a:pPr>
            <a:r>
              <a:rPr lang="en-US" sz="2400" dirty="0" smtClean="0"/>
              <a:t>Pole Drag Coefficients</a:t>
            </a:r>
          </a:p>
          <a:p>
            <a:pPr marL="0" indent="0">
              <a:buNone/>
            </a:pPr>
            <a:r>
              <a:rPr lang="en-US" sz="2400" dirty="0"/>
              <a:t>	</a:t>
            </a:r>
            <a:r>
              <a:rPr lang="en-US" sz="2400" dirty="0" smtClean="0"/>
              <a:t>Round Pole: 0.45 – 1.10</a:t>
            </a:r>
          </a:p>
          <a:p>
            <a:pPr marL="0" indent="0">
              <a:buNone/>
            </a:pPr>
            <a:r>
              <a:rPr lang="en-US" sz="2400" dirty="0"/>
              <a:t>	</a:t>
            </a:r>
            <a:r>
              <a:rPr lang="en-US" sz="2400" dirty="0" smtClean="0"/>
              <a:t>Square Pole: 1.25 – 1.90</a:t>
            </a:r>
          </a:p>
          <a:p>
            <a:pPr marL="0" indent="0">
              <a:buNone/>
            </a:pPr>
            <a:r>
              <a:rPr lang="en-US" sz="2400" dirty="0" smtClean="0"/>
              <a:t>Luminaire Drag Coefficients</a:t>
            </a:r>
          </a:p>
          <a:p>
            <a:pPr marL="0" indent="0">
              <a:buNone/>
            </a:pPr>
            <a:r>
              <a:rPr lang="en-US" sz="2400" dirty="0"/>
              <a:t>	</a:t>
            </a:r>
            <a:r>
              <a:rPr lang="en-US" sz="2400" dirty="0" smtClean="0"/>
              <a:t>Rounded Luminaire: 0.5</a:t>
            </a:r>
          </a:p>
          <a:p>
            <a:pPr marL="0" indent="0">
              <a:buNone/>
            </a:pPr>
            <a:r>
              <a:rPr lang="en-US" sz="2400" dirty="0"/>
              <a:t>	</a:t>
            </a:r>
            <a:r>
              <a:rPr lang="en-US" sz="2400" dirty="0" smtClean="0"/>
              <a:t>Flat Luminaire: 1.2</a:t>
            </a:r>
          </a:p>
          <a:p>
            <a:pPr marL="0" indent="0">
              <a:buNone/>
            </a:pPr>
            <a:r>
              <a:rPr lang="en-US" sz="2400" dirty="0" smtClean="0"/>
              <a:t>Sign Drag Coefficients: 1.12 – 1.30</a:t>
            </a:r>
          </a:p>
          <a:p>
            <a:pPr marL="0" indent="0">
              <a:buNone/>
            </a:pPr>
            <a:r>
              <a:rPr lang="en-US" sz="2400" dirty="0" smtClean="0"/>
              <a:t>Banner Drag Coefficient: 1.45</a:t>
            </a:r>
          </a:p>
          <a:p>
            <a:pPr marL="0" indent="0">
              <a:buNone/>
            </a:pPr>
            <a:r>
              <a:rPr lang="en-US" sz="2400" dirty="0" smtClean="0"/>
              <a:t>Traffic Signal Drag Coefficient: 1.20</a:t>
            </a:r>
          </a:p>
        </p:txBody>
      </p:sp>
      <p:sp>
        <p:nvSpPr>
          <p:cNvPr id="4" name="TextBox 3"/>
          <p:cNvSpPr txBox="1"/>
          <p:nvPr/>
        </p:nvSpPr>
        <p:spPr>
          <a:xfrm>
            <a:off x="9682315" y="467163"/>
            <a:ext cx="1317522" cy="646331"/>
          </a:xfrm>
          <a:prstGeom prst="rect">
            <a:avLst/>
          </a:prstGeom>
          <a:noFill/>
        </p:spPr>
        <p:txBody>
          <a:bodyPr wrap="square" rtlCol="0">
            <a:spAutoFit/>
          </a:bodyPr>
          <a:lstStyle/>
          <a:p>
            <a:pPr algn="ctr"/>
            <a:r>
              <a:rPr lang="en-US" dirty="0" smtClean="0">
                <a:solidFill>
                  <a:srgbClr val="13485B"/>
                </a:solidFill>
              </a:rPr>
              <a:t>Projected Area</a:t>
            </a:r>
            <a:endParaRPr lang="en-US" dirty="0">
              <a:solidFill>
                <a:srgbClr val="13485B"/>
              </a:solidFill>
            </a:endParaRPr>
          </a:p>
        </p:txBody>
      </p:sp>
      <p:sp>
        <p:nvSpPr>
          <p:cNvPr id="7" name="TextBox 6"/>
          <p:cNvSpPr txBox="1"/>
          <p:nvPr/>
        </p:nvSpPr>
        <p:spPr>
          <a:xfrm>
            <a:off x="8295969" y="450713"/>
            <a:ext cx="1317522" cy="369332"/>
          </a:xfrm>
          <a:prstGeom prst="rect">
            <a:avLst/>
          </a:prstGeom>
          <a:noFill/>
        </p:spPr>
        <p:txBody>
          <a:bodyPr wrap="square" rtlCol="0">
            <a:spAutoFit/>
          </a:bodyPr>
          <a:lstStyle/>
          <a:p>
            <a:pPr algn="ctr"/>
            <a:r>
              <a:rPr lang="en-US" dirty="0" smtClean="0">
                <a:solidFill>
                  <a:srgbClr val="13485B"/>
                </a:solidFill>
              </a:rPr>
              <a:t>Drag</a:t>
            </a:r>
            <a:endParaRPr lang="en-US" dirty="0">
              <a:solidFill>
                <a:srgbClr val="13485B"/>
              </a:solidFill>
            </a:endParaRPr>
          </a:p>
        </p:txBody>
      </p:sp>
      <p:sp>
        <p:nvSpPr>
          <p:cNvPr id="10" name="Rectangle 9"/>
          <p:cNvSpPr/>
          <p:nvPr/>
        </p:nvSpPr>
        <p:spPr>
          <a:xfrm>
            <a:off x="8528255" y="322416"/>
            <a:ext cx="861549" cy="5636253"/>
          </a:xfrm>
          <a:prstGeom prst="rect">
            <a:avLst/>
          </a:prstGeom>
          <a:noFill/>
          <a:ln w="25400">
            <a:solidFill>
              <a:srgbClr val="E6681A">
                <a:alpha val="50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707508" y="322416"/>
            <a:ext cx="1266524" cy="5636253"/>
          </a:xfrm>
          <a:prstGeom prst="rect">
            <a:avLst/>
          </a:prstGeom>
          <a:noFill/>
          <a:ln w="25400">
            <a:solidFill>
              <a:srgbClr val="C3D940">
                <a:alpha val="50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txBox="1">
            <a:spLocks/>
          </p:cNvSpPr>
          <p:nvPr/>
        </p:nvSpPr>
        <p:spPr>
          <a:xfrm>
            <a:off x="838201" y="4612884"/>
            <a:ext cx="6866234" cy="11566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en-US" sz="2400" dirty="0" smtClean="0"/>
          </a:p>
          <a:p>
            <a:pPr marL="0" indent="0">
              <a:buFont typeface="Arial"/>
              <a:buNone/>
            </a:pPr>
            <a:endParaRPr lang="en-US" sz="2400" dirty="0" smtClean="0"/>
          </a:p>
        </p:txBody>
      </p:sp>
    </p:spTree>
    <p:extLst>
      <p:ext uri="{BB962C8B-B14F-4D97-AF65-F5344CB8AC3E}">
        <p14:creationId xmlns:p14="http://schemas.microsoft.com/office/powerpoint/2010/main" val="2913025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2017 Color Pallet Structures">
      <a:dk1>
        <a:srgbClr val="000000"/>
      </a:dk1>
      <a:lt1>
        <a:srgbClr val="FFFFFF"/>
      </a:lt1>
      <a:dk2>
        <a:srgbClr val="595959"/>
      </a:dk2>
      <a:lt2>
        <a:srgbClr val="EBDDC3"/>
      </a:lt2>
      <a:accent1>
        <a:srgbClr val="13485B"/>
      </a:accent1>
      <a:accent2>
        <a:srgbClr val="C3D940"/>
      </a:accent2>
      <a:accent3>
        <a:srgbClr val="464646"/>
      </a:accent3>
      <a:accent4>
        <a:srgbClr val="7BA79D"/>
      </a:accent4>
      <a:accent5>
        <a:srgbClr val="968C8C"/>
      </a:accent5>
      <a:accent6>
        <a:srgbClr val="5CB1E3"/>
      </a:accent6>
      <a:hlink>
        <a:srgbClr val="4EACCE"/>
      </a:hlink>
      <a:folHlink>
        <a:srgbClr val="70440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4290</TotalTime>
  <Words>684</Words>
  <Application>Microsoft Office PowerPoint</Application>
  <PresentationFormat>Widescreen</PresentationFormat>
  <Paragraphs>99</Paragraphs>
  <Slides>15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Century Gothic</vt:lpstr>
      <vt:lpstr>Office Theme</vt:lpstr>
      <vt:lpstr>EFFECTIVE PROJECTED AREA (EPA) </vt:lpstr>
      <vt:lpstr>Objectives</vt:lpstr>
      <vt:lpstr>Effective Projected Area (EPA)</vt:lpstr>
      <vt:lpstr>Wind Load and Dead Load</vt:lpstr>
      <vt:lpstr>Wind Load</vt:lpstr>
      <vt:lpstr>Why EPA is Important</vt:lpstr>
      <vt:lpstr>What is Projected Area (PA)?</vt:lpstr>
      <vt:lpstr>Factors of EPA</vt:lpstr>
      <vt:lpstr>Common Drag Coefficients (Cd)</vt:lpstr>
      <vt:lpstr>Shape Effects EPA</vt:lpstr>
      <vt:lpstr>EPA Effects Structure Size</vt:lpstr>
      <vt:lpstr>Pole Size Requirements - Fixture</vt:lpstr>
      <vt:lpstr>Pole Size Requirements</vt:lpstr>
      <vt:lpstr>Pole Size Requirements – Custom Design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Wilt, Tamara L.</dc:creator>
  <cp:lastModifiedBy>Gage, Daniel T.</cp:lastModifiedBy>
  <cp:revision>170</cp:revision>
  <cp:lastPrinted>2016-10-07T15:19:52Z</cp:lastPrinted>
  <dcterms:created xsi:type="dcterms:W3CDTF">2016-09-13T15:57:51Z</dcterms:created>
  <dcterms:modified xsi:type="dcterms:W3CDTF">2017-11-14T20:19:21Z</dcterms:modified>
</cp:coreProperties>
</file>